
<file path=[Content_Types].xml><?xml version="1.0" encoding="utf-8"?>
<Types xmlns="http://schemas.openxmlformats.org/package/2006/content-types">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tags/tag49.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tags/tag29.xml" ContentType="application/vnd.openxmlformats-officedocument.presentationml.tags+xml"/>
  <Override PartName="/ppt/tags/tag38.xml" ContentType="application/vnd.openxmlformats-officedocument.presentationml.tags+xml"/>
  <Override PartName="/ppt/tags/tag47.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5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tags/tag3.xml" ContentType="application/vnd.openxmlformats-officedocument.presentationml.tags+xml"/>
  <Override PartName="/ppt/tags/tag3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heme/themeOverride2.xml" ContentType="application/vnd.openxmlformats-officedocument.themeOverride+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Default Extension="gif" ContentType="image/gif"/>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70" r:id="rId3"/>
    <p:sldId id="280" r:id="rId4"/>
    <p:sldId id="273" r:id="rId5"/>
    <p:sldId id="274" r:id="rId6"/>
    <p:sldId id="275" r:id="rId7"/>
    <p:sldId id="257" r:id="rId8"/>
    <p:sldId id="271" r:id="rId9"/>
    <p:sldId id="258" r:id="rId10"/>
    <p:sldId id="272" r:id="rId11"/>
    <p:sldId id="263" r:id="rId12"/>
    <p:sldId id="260" r:id="rId13"/>
    <p:sldId id="259" r:id="rId14"/>
    <p:sldId id="261" r:id="rId15"/>
    <p:sldId id="262" r:id="rId16"/>
    <p:sldId id="265" r:id="rId17"/>
    <p:sldId id="266" r:id="rId18"/>
    <p:sldId id="267" r:id="rId19"/>
    <p:sldId id="264" r:id="rId20"/>
    <p:sldId id="281" r:id="rId21"/>
    <p:sldId id="268" r:id="rId22"/>
    <p:sldId id="282" r:id="rId23"/>
    <p:sldId id="269" r:id="rId24"/>
    <p:sldId id="283" r:id="rId25"/>
  </p:sldIdLst>
  <p:sldSz cx="9144000" cy="6858000" type="screen4x3"/>
  <p:notesSz cx="6858000" cy="9144000"/>
  <p:custDataLst>
    <p:tags r:id="rId27"/>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4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0DCFD9-DFD7-4E61-AE5D-19CA83B285F7}" type="datetimeFigureOut">
              <a:rPr lang="en-US" smtClean="0"/>
              <a:pPr/>
              <a:t>10/31/2014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90EA04-6444-4710-83BF-352A3F7B8B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p:spPr>
        <p:txBody>
          <a:bodyPr/>
          <a:lstStyle>
            <a:lvl1pPr>
              <a:defRPr sz="1400" smtClean="0"/>
            </a:lvl1pPr>
          </a:lstStyle>
          <a:p>
            <a:pPr>
              <a:defRPr/>
            </a:pPr>
            <a:fld id="{D1AE361B-18DB-470E-9DEB-CA1A27571649}" type="datetime1">
              <a:rPr lang="en-US" smtClean="0"/>
              <a:pPr>
                <a:defRPr/>
              </a:pPr>
              <a:t>10/31/2014</a:t>
            </a:fld>
            <a:endParaRPr 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D8C8C389-A9AB-4B04-8D92-124A2171EA8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7A962C0-1883-4DF0-B7F1-498F3B31C14A}" type="datetime1">
              <a:rPr lang="en-US" smtClean="0"/>
              <a:pPr>
                <a:defRPr/>
              </a:pPr>
              <a:t>10/31/2014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2392932-12A9-43B5-9BBF-9061A300EB4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7C62971-4879-41FD-80AE-CA4695ED6889}" type="datetime1">
              <a:rPr lang="en-US" smtClean="0"/>
              <a:pPr>
                <a:defRPr/>
              </a:pPr>
              <a:t>10/31/2014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99B47A7-AE1B-4A54-9D7B-C32093F804C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A69F8811-49D9-414B-BFFB-9F20ACBD9E3D}" type="datetime1">
              <a:rPr lang="en-US" smtClean="0"/>
              <a:pPr>
                <a:defRPr/>
              </a:pPr>
              <a:t>10/31/2014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5848097-0674-46A5-BE3B-57ADD18728B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5AA7E25-4F2F-42C9-8FB2-5E636FC0EF19}" type="datetime1">
              <a:rPr lang="en-US" smtClean="0"/>
              <a:pPr>
                <a:defRPr/>
              </a:pPr>
              <a:t>10/31/2014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C0A22CB-ACA7-4EE1-AB78-C8B0A97C6B0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B6E10093-0B79-4E40-8173-2B5A927E1342}" type="datetime1">
              <a:rPr lang="en-US" smtClean="0"/>
              <a:pPr>
                <a:defRPr/>
              </a:pPr>
              <a:t>10/31/2014</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37A77EB0-F39F-4624-9BC1-42718B331B2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1D9C77B-CDB0-4F35-B886-BFA35433EC1E}" type="datetime1">
              <a:rPr lang="en-US" smtClean="0"/>
              <a:pPr>
                <a:defRPr/>
              </a:pPr>
              <a:t>10/31/2014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824BC36-B156-405C-B7DA-4C4572D86F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C7B787C0-4245-4727-A8A7-53DE5460A706}" type="datetime1">
              <a:rPr lang="en-US" smtClean="0"/>
              <a:pPr>
                <a:defRPr/>
              </a:pPr>
              <a:t>10/31/2014</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C30447C7-E19A-4CB7-B4FD-83B049B8C74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fld id="{F1F91DF4-0AB0-4820-A27B-22052C011749}" type="datetime1">
              <a:rPr lang="en-US" smtClean="0"/>
              <a:pPr>
                <a:defRPr/>
              </a:pPr>
              <a:t>10/31/2014</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FAF197DE-308E-45E6-BC8B-465697D118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3136CD8D-5C2D-4597-9BD5-1C579C71FA0F}" type="datetime1">
              <a:rPr lang="en-US" smtClean="0"/>
              <a:pPr>
                <a:defRPr/>
              </a:pPr>
              <a:t>10/31/2014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98B46C3F-47E4-42DD-B791-2E9BFB76BED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fld id="{C309E06C-B53B-4BCB-8308-820764DD1ED1}" type="datetime1">
              <a:rPr lang="en-US" smtClean="0"/>
              <a:pPr>
                <a:defRPr/>
              </a:pPr>
              <a:t>10/31/2014</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EDC263EA-F3B1-43A1-BE4C-4E74C02C1F5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BA3296C8-CA0E-48AC-A2F3-9A4392FC6EA9}" type="datetime1">
              <a:rPr lang="en-US" smtClean="0"/>
              <a:pPr>
                <a:defRPr/>
              </a:pPr>
              <a:t>10/31/2014</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1D099041-6B82-4BDA-8428-DF69A2CAA7D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A69F8811-49D9-414B-BFFB-9F20ACBD9E3D}" type="datetime1">
              <a:rPr lang="en-US" smtClean="0"/>
              <a:pPr>
                <a:defRPr/>
              </a:pPr>
              <a:t>10/31/2014</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E5848097-0674-46A5-BE3B-57ADD18728B4}" type="slidenum">
              <a:rPr lang="en-US"/>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83" r:id="rId1"/>
    <p:sldLayoutId id="2147483679" r:id="rId2"/>
    <p:sldLayoutId id="2147483684" r:id="rId3"/>
    <p:sldLayoutId id="2147483680" r:id="rId4"/>
    <p:sldLayoutId id="2147483681" r:id="rId5"/>
    <p:sldLayoutId id="2147483685" r:id="rId6"/>
    <p:sldLayoutId id="2147483686" r:id="rId7"/>
    <p:sldLayoutId id="2147483687" r:id="rId8"/>
    <p:sldLayoutId id="2147483688" r:id="rId9"/>
    <p:sldLayoutId id="2147483682" r:id="rId10"/>
    <p:sldLayoutId id="2147483689" r:id="rId11"/>
    <p:sldLayoutId id="2147483690" r:id="rId12"/>
  </p:sldLayoutIdLst>
  <p:hf hdr="0" ftr="0" dt="0"/>
  <p:txStyles>
    <p:titleStyle>
      <a:lvl1pPr algn="l" rtl="0" fontAlgn="base">
        <a:spcBef>
          <a:spcPct val="0"/>
        </a:spcBef>
        <a:spcAft>
          <a:spcPct val="0"/>
        </a:spcAft>
        <a:defRPr sz="3200" kern="1200">
          <a:solidFill>
            <a:schemeClr val="tx2"/>
          </a:solidFill>
          <a:latin typeface="+mj-lt"/>
          <a:ea typeface="+mj-ea"/>
          <a:cs typeface="+mj-cs"/>
        </a:defRPr>
      </a:lvl1pPr>
      <a:lvl2pPr algn="l" rtl="0" fontAlgn="base">
        <a:spcBef>
          <a:spcPct val="0"/>
        </a:spcBef>
        <a:spcAft>
          <a:spcPct val="0"/>
        </a:spcAft>
        <a:defRPr sz="3200">
          <a:solidFill>
            <a:schemeClr val="tx2"/>
          </a:solidFill>
          <a:latin typeface="Bookman Old Style" pitchFamily="18" charset="0"/>
        </a:defRPr>
      </a:lvl2pPr>
      <a:lvl3pPr algn="l" rtl="0" fontAlgn="base">
        <a:spcBef>
          <a:spcPct val="0"/>
        </a:spcBef>
        <a:spcAft>
          <a:spcPct val="0"/>
        </a:spcAft>
        <a:defRPr sz="3200">
          <a:solidFill>
            <a:schemeClr val="tx2"/>
          </a:solidFill>
          <a:latin typeface="Bookman Old Style" pitchFamily="18" charset="0"/>
        </a:defRPr>
      </a:lvl3pPr>
      <a:lvl4pPr algn="l" rtl="0" fontAlgn="base">
        <a:spcBef>
          <a:spcPct val="0"/>
        </a:spcBef>
        <a:spcAft>
          <a:spcPct val="0"/>
        </a:spcAft>
        <a:defRPr sz="3200">
          <a:solidFill>
            <a:schemeClr val="tx2"/>
          </a:solidFill>
          <a:latin typeface="Bookman Old Style" pitchFamily="18" charset="0"/>
        </a:defRPr>
      </a:lvl4pPr>
      <a:lvl5pPr algn="l" rtl="0" fontAlgn="base">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fontAlgn="base">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fontAlgn="base">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fontAlgn="base">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fontAlgn="base">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fontAlgn="base">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slideLayout" Target="../slideLayouts/slideLayout2.xml"/><Relationship Id="rId4" Type="http://schemas.openxmlformats.org/officeDocument/2006/relationships/tags" Target="../tags/tag22.xml"/></Relationships>
</file>

<file path=ppt/slides/_rels/slide12.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slideLayout" Target="../slideLayouts/slideLayout2.xml"/><Relationship Id="rId4" Type="http://schemas.openxmlformats.org/officeDocument/2006/relationships/tags" Target="../tags/tag25.xml"/></Relationships>
</file>

<file path=ppt/slides/_rels/slide13.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slideLayout" Target="../slideLayouts/slideLayout2.xml"/><Relationship Id="rId4" Type="http://schemas.openxmlformats.org/officeDocument/2006/relationships/tags" Target="../tags/tag28.xml"/></Relationships>
</file>

<file path=ppt/slides/_rels/slide14.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slideLayout" Target="../slideLayouts/slideLayout2.xml"/><Relationship Id="rId4" Type="http://schemas.openxmlformats.org/officeDocument/2006/relationships/tags" Target="../tags/tag31.xml"/></Relationships>
</file>

<file path=ppt/slides/_rels/slide15.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vmlDrawing" Target="../drawings/vmlDrawing11.vml"/><Relationship Id="rId6" Type="http://schemas.openxmlformats.org/officeDocument/2006/relationships/oleObject" Target="../embeddings/oleObject11.bin"/><Relationship Id="rId5" Type="http://schemas.openxmlformats.org/officeDocument/2006/relationships/slideLayout" Target="../slideLayouts/slideLayout2.xml"/><Relationship Id="rId4" Type="http://schemas.openxmlformats.org/officeDocument/2006/relationships/tags" Target="../tags/tag34.xml"/></Relationships>
</file>

<file path=ppt/slides/_rels/slide16.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vmlDrawing" Target="../drawings/vmlDrawing12.vml"/><Relationship Id="rId6" Type="http://schemas.openxmlformats.org/officeDocument/2006/relationships/oleObject" Target="../embeddings/oleObject12.bin"/><Relationship Id="rId5" Type="http://schemas.openxmlformats.org/officeDocument/2006/relationships/slideLayout" Target="../slideLayouts/slideLayout2.xml"/><Relationship Id="rId4" Type="http://schemas.openxmlformats.org/officeDocument/2006/relationships/tags" Target="../tags/tag37.xml"/></Relationships>
</file>

<file path=ppt/slides/_rels/slide17.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vmlDrawing" Target="../drawings/vmlDrawing13.vml"/><Relationship Id="rId6" Type="http://schemas.openxmlformats.org/officeDocument/2006/relationships/oleObject" Target="../embeddings/oleObject13.bin"/><Relationship Id="rId5" Type="http://schemas.openxmlformats.org/officeDocument/2006/relationships/slideLayout" Target="../slideLayouts/slideLayout2.xml"/><Relationship Id="rId4" Type="http://schemas.openxmlformats.org/officeDocument/2006/relationships/tags" Target="../tags/tag40.xml"/></Relationships>
</file>

<file path=ppt/slides/_rels/slide18.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vmlDrawing" Target="../drawings/vmlDrawing14.vml"/><Relationship Id="rId6" Type="http://schemas.openxmlformats.org/officeDocument/2006/relationships/oleObject" Target="../embeddings/oleObject14.bin"/><Relationship Id="rId5" Type="http://schemas.openxmlformats.org/officeDocument/2006/relationships/slideLayout" Target="../slideLayouts/slideLayout2.xml"/><Relationship Id="rId4" Type="http://schemas.openxmlformats.org/officeDocument/2006/relationships/tags" Target="../tags/tag43.xml"/></Relationships>
</file>

<file path=ppt/slides/_rels/slide19.xml.rels><?xml version="1.0" encoding="UTF-8" standalone="yes"?>
<Relationships xmlns="http://schemas.openxmlformats.org/package/2006/relationships"><Relationship Id="rId8" Type="http://schemas.openxmlformats.org/officeDocument/2006/relationships/image" Target="file:///\\localhost\Users\mallinj\Dropbox\Co-Taught%20Bio\Units\Cell%20Transport\http:\\biology.unm.edu\ccouncil\Biology_124\Images\tonicity1.jpeg" TargetMode="External"/><Relationship Id="rId3" Type="http://schemas.openxmlformats.org/officeDocument/2006/relationships/tags" Target="../tags/tag45.xml"/><Relationship Id="rId7" Type="http://schemas.openxmlformats.org/officeDocument/2006/relationships/image" Target="../media/image19.jpeg"/><Relationship Id="rId2" Type="http://schemas.openxmlformats.org/officeDocument/2006/relationships/tags" Target="../tags/tag44.xml"/><Relationship Id="rId1" Type="http://schemas.openxmlformats.org/officeDocument/2006/relationships/vmlDrawing" Target="../drawings/vmlDrawing15.vml"/><Relationship Id="rId6" Type="http://schemas.openxmlformats.org/officeDocument/2006/relationships/oleObject" Target="../embeddings/oleObject15.bin"/><Relationship Id="rId5" Type="http://schemas.openxmlformats.org/officeDocument/2006/relationships/slideLayout" Target="../slideLayouts/slideLayout2.xml"/><Relationship Id="rId4" Type="http://schemas.openxmlformats.org/officeDocument/2006/relationships/tags" Target="../tags/tag46.xml"/></Relationships>
</file>

<file path=ppt/slides/_rels/slide2.xml.rels><?xml version="1.0" encoding="UTF-8" standalone="yes"?>
<Relationships xmlns="http://schemas.openxmlformats.org/package/2006/relationships"><Relationship Id="rId3" Type="http://schemas.openxmlformats.org/officeDocument/2006/relationships/hyperlink" Target="http://highered.mcgraw-hill.com/sites/0072495855/student_view0/chapter2/animation__how_osmosis_works.html" TargetMode="External"/><Relationship Id="rId2" Type="http://schemas.openxmlformats.org/officeDocument/2006/relationships/hyperlink" Target="http://highered.mcgraw-hill.com/sites/0072495855/student_view0/chapter2/animation__how_facilitated_diffusion_works.html" TargetMode="External"/><Relationship Id="rId1" Type="http://schemas.openxmlformats.org/officeDocument/2006/relationships/slideLayout" Target="../slideLayouts/slideLayout2.xml"/><Relationship Id="rId5" Type="http://schemas.openxmlformats.org/officeDocument/2006/relationships/hyperlink" Target="http://highered.mcgraw-hill.com/olcweb/cgi/pluginpop.cgi?it=swf::535::535::/sites/dl/free/0072437316/120068/bio02.swf::Endocytosis%20and%20Exocytosis" TargetMode="External"/><Relationship Id="rId4" Type="http://schemas.openxmlformats.org/officeDocument/2006/relationships/hyperlink" Target="http://highered.mcgraw-hill.com/sites/0072495855/student_view0/chapter2/animation__how_the_sodium_potassium_pump_works.html"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file:///\\localhost\Users\mallinj\Dropbox\Co-Taught%20Bio\Units\Cell%20Transport\http:\\www.biology.arizona.edu\cell_bio\problem_sets\membranes\graphics\osmosis_plt.gif" TargetMode="External"/><Relationship Id="rId3" Type="http://schemas.openxmlformats.org/officeDocument/2006/relationships/tags" Target="../tags/tag48.xml"/><Relationship Id="rId7" Type="http://schemas.openxmlformats.org/officeDocument/2006/relationships/image" Target="../media/image22.png"/><Relationship Id="rId2" Type="http://schemas.openxmlformats.org/officeDocument/2006/relationships/tags" Target="../tags/tag47.xml"/><Relationship Id="rId1" Type="http://schemas.openxmlformats.org/officeDocument/2006/relationships/vmlDrawing" Target="../drawings/vmlDrawing16.vml"/><Relationship Id="rId6" Type="http://schemas.openxmlformats.org/officeDocument/2006/relationships/oleObject" Target="../embeddings/oleObject16.bin"/><Relationship Id="rId5" Type="http://schemas.openxmlformats.org/officeDocument/2006/relationships/slideLayout" Target="../slideLayouts/slideLayout2.xml"/><Relationship Id="rId4" Type="http://schemas.openxmlformats.org/officeDocument/2006/relationships/tags" Target="../tags/tag49.xml"/></Relationships>
</file>

<file path=ppt/slides/_rels/slide22.xml.rels><?xml version="1.0" encoding="UTF-8" standalone="yes"?>
<Relationships xmlns="http://schemas.openxmlformats.org/package/2006/relationships"><Relationship Id="rId3" Type="http://schemas.openxmlformats.org/officeDocument/2006/relationships/image" Target="file:///\\localhost\Users\mallinj\Dropbox\Co-Taught%20Bio\Units\Cell%20Transport\http:\\www.biology.arizona.edu\cell_bio\problem_sets\membranes\graphics\osmosis_plt.gif" TargetMode="External"/><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file:///\\localhost\Users\mallinj\Dropbox\Co-Taught%20Bio\Units\Cell%20Transport\http:\\www.biology.arizona.edu\cell_bio\problem_sets\membranes\graphics\osmosis_plt.gif" TargetMode="External"/><Relationship Id="rId3" Type="http://schemas.openxmlformats.org/officeDocument/2006/relationships/tags" Target="../tags/tag51.xml"/><Relationship Id="rId7" Type="http://schemas.openxmlformats.org/officeDocument/2006/relationships/image" Target="../media/image22.png"/><Relationship Id="rId2" Type="http://schemas.openxmlformats.org/officeDocument/2006/relationships/tags" Target="../tags/tag50.xml"/><Relationship Id="rId1" Type="http://schemas.openxmlformats.org/officeDocument/2006/relationships/vmlDrawing" Target="../drawings/vmlDrawing17.vml"/><Relationship Id="rId6" Type="http://schemas.openxmlformats.org/officeDocument/2006/relationships/oleObject" Target="../embeddings/oleObject17.bin"/><Relationship Id="rId5" Type="http://schemas.openxmlformats.org/officeDocument/2006/relationships/slideLayout" Target="../slideLayouts/slideLayout2.xml"/><Relationship Id="rId4" Type="http://schemas.openxmlformats.org/officeDocument/2006/relationships/tags" Target="../tags/tag52.xml"/><Relationship Id="rId9" Type="http://schemas.openxmlformats.org/officeDocument/2006/relationships/image" Target="../media/image24.jpeg"/></Relationships>
</file>

<file path=ppt/slides/_rels/slide24.xml.rels><?xml version="1.0" encoding="UTF-8" standalone="yes"?>
<Relationships xmlns="http://schemas.openxmlformats.org/package/2006/relationships"><Relationship Id="rId3" Type="http://schemas.openxmlformats.org/officeDocument/2006/relationships/image" Target="file:///\\localhost\Users\mallinj\Dropbox\Co-Taught%20Bio\Units\Cell%20Transport\http:\\www.biology.arizona.edu\cell_bio\problem_sets\membranes\graphics\osmosis_plt.gif" TargetMode="External"/><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Layout" Target="../slideLayouts/slideLayout12.xml"/><Relationship Id="rId4"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slideLayout" Target="../slideLayouts/slideLayout12.xml"/><Relationship Id="rId4"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Layout" Target="../slideLayouts/slideLayout12.xml"/><Relationship Id="rId4" Type="http://schemas.openxmlformats.org/officeDocument/2006/relationships/tags" Target="../tags/tag10.xml"/></Relationships>
</file>

<file path=ppt/slides/_rels/slide6.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slideLayout" Target="../slideLayouts/slideLayout12.xml"/><Relationship Id="rId4" Type="http://schemas.openxmlformats.org/officeDocument/2006/relationships/tags" Target="../tags/tag13.xml"/></Relationships>
</file>

<file path=ppt/slides/_rels/slide7.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7.jpeg"/><Relationship Id="rId2" Type="http://schemas.openxmlformats.org/officeDocument/2006/relationships/tags" Target="../tags/tag14.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slideLayout" Target="../slideLayouts/slideLayout2.xml"/><Relationship Id="rId4" Type="http://schemas.openxmlformats.org/officeDocument/2006/relationships/tags" Target="../tags/tag16.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image" Target="../media/image9.gif"/><Relationship Id="rId2" Type="http://schemas.openxmlformats.org/officeDocument/2006/relationships/tags" Target="../tags/tag17.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slideLayout" Target="../slideLayouts/slideLayout2.xml"/><Relationship Id="rId4" Type="http://schemas.openxmlformats.org/officeDocument/2006/relationships/tags" Target="../tags/tag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2057400"/>
            <a:ext cx="7772400" cy="1470025"/>
          </a:xfrm>
        </p:spPr>
        <p:txBody>
          <a:bodyPr/>
          <a:lstStyle/>
          <a:p>
            <a:r>
              <a:rPr lang="en-US" dirty="0" smtClean="0"/>
              <a:t>Cell Transport FA</a:t>
            </a:r>
          </a:p>
        </p:txBody>
      </p:sp>
      <p:sp>
        <p:nvSpPr>
          <p:cNvPr id="3" name="Subtitle 2"/>
          <p:cNvSpPr>
            <a:spLocks noGrp="1"/>
          </p:cNvSpPr>
          <p:nvPr>
            <p:ph type="subTitle" idx="1"/>
          </p:nvPr>
        </p:nvSpPr>
        <p:spPr>
          <a:xfrm>
            <a:off x="685800" y="3200400"/>
            <a:ext cx="7239000" cy="2743200"/>
          </a:xfrm>
        </p:spPr>
        <p:txBody>
          <a:bodyPr>
            <a:normAutofit fontScale="70000" lnSpcReduction="20000"/>
          </a:bodyPr>
          <a:lstStyle/>
          <a:p>
            <a:pPr lvl="1" algn="l" fontAlgn="auto">
              <a:spcAft>
                <a:spcPts val="0"/>
              </a:spcAft>
              <a:buFont typeface="Wingdings 3"/>
              <a:buNone/>
              <a:defRPr/>
            </a:pPr>
            <a:endParaRPr lang="en-US" b="1" u="sng" dirty="0" smtClean="0"/>
          </a:p>
          <a:p>
            <a:pPr lvl="1" algn="l" fontAlgn="auto">
              <a:spcAft>
                <a:spcPts val="0"/>
              </a:spcAft>
              <a:buFont typeface="Wingdings 3"/>
              <a:buNone/>
              <a:defRPr/>
            </a:pPr>
            <a:endParaRPr lang="en-US" b="1" u="sng" dirty="0" smtClean="0"/>
          </a:p>
          <a:p>
            <a:pPr lvl="1" algn="l" fontAlgn="auto">
              <a:spcAft>
                <a:spcPts val="0"/>
              </a:spcAft>
              <a:buFont typeface="Wingdings 3"/>
              <a:buNone/>
              <a:defRPr/>
            </a:pPr>
            <a:endParaRPr lang="en-US" b="1" u="sng" dirty="0" smtClean="0"/>
          </a:p>
          <a:p>
            <a:pPr lvl="1" algn="l" fontAlgn="auto">
              <a:spcAft>
                <a:spcPts val="0"/>
              </a:spcAft>
              <a:buFont typeface="Wingdings 3"/>
              <a:buNone/>
              <a:defRPr/>
            </a:pPr>
            <a:r>
              <a:rPr lang="en-US" b="1" u="sng" dirty="0" smtClean="0"/>
              <a:t>Learning Goal:</a:t>
            </a:r>
            <a:endParaRPr lang="en-US" dirty="0" smtClean="0"/>
          </a:p>
          <a:p>
            <a:pPr marL="971550" lvl="1" indent="-514350" algn="l" fontAlgn="auto">
              <a:spcAft>
                <a:spcPts val="0"/>
              </a:spcAft>
              <a:buFont typeface="Wingdings 3"/>
              <a:buNone/>
              <a:defRPr/>
            </a:pPr>
            <a:endParaRPr lang="en-US" dirty="0" smtClean="0"/>
          </a:p>
          <a:p>
            <a:pPr marL="971550" lvl="1" indent="-514350" algn="l" fontAlgn="auto">
              <a:spcAft>
                <a:spcPts val="0"/>
              </a:spcAft>
              <a:buFont typeface="Wingdings 3"/>
              <a:buNone/>
              <a:defRPr/>
            </a:pPr>
            <a:endParaRPr lang="en-US" dirty="0" smtClean="0"/>
          </a:p>
          <a:p>
            <a:pPr marL="971550" lvl="1" indent="-514350" algn="l" fontAlgn="auto">
              <a:spcAft>
                <a:spcPts val="0"/>
              </a:spcAft>
              <a:buFont typeface="Wingdings 3"/>
              <a:buNone/>
              <a:defRPr/>
            </a:pPr>
            <a:endParaRPr lang="en-US" dirty="0" smtClean="0"/>
          </a:p>
          <a:p>
            <a:pPr marL="971550" lvl="1" indent="-514350" algn="l" fontAlgn="auto">
              <a:spcAft>
                <a:spcPts val="0"/>
              </a:spcAft>
              <a:buFont typeface="Wingdings 3"/>
              <a:buNone/>
              <a:defRPr/>
            </a:pPr>
            <a:endParaRPr lang="en-US" dirty="0"/>
          </a:p>
          <a:p>
            <a:pPr marL="971550" lvl="1" indent="-514350" algn="l" fontAlgn="auto">
              <a:spcAft>
                <a:spcPts val="0"/>
              </a:spcAft>
              <a:buFont typeface="Wingdings 3"/>
              <a:buNone/>
              <a:defRPr/>
            </a:pPr>
            <a:r>
              <a:rPr lang="en-US" dirty="0" smtClean="0"/>
              <a:t>	Predict </a:t>
            </a:r>
            <a:r>
              <a:rPr lang="en-US" dirty="0"/>
              <a:t>movement of molecules through the cell </a:t>
            </a:r>
            <a:r>
              <a:rPr lang="en-US" dirty="0" smtClean="0"/>
              <a:t>membrane </a:t>
            </a:r>
            <a:r>
              <a:rPr lang="en-US" dirty="0"/>
              <a:t>given environmental or cell conditions and describe its affect on a cell.  </a:t>
            </a:r>
            <a:endParaRPr lang="en-US" dirty="0" smtClean="0"/>
          </a:p>
          <a:p>
            <a:pPr fontAlgn="auto">
              <a:spcAft>
                <a:spcPts val="0"/>
              </a:spcAft>
              <a:buFont typeface="Wingdings 3"/>
              <a:buNone/>
              <a:defRPr/>
            </a:pPr>
            <a:endParaRPr lang="en-US" dirty="0"/>
          </a:p>
        </p:txBody>
      </p:sp>
      <p:sp>
        <p:nvSpPr>
          <p:cNvPr id="4" name="Slide Number Placeholder 3"/>
          <p:cNvSpPr>
            <a:spLocks noGrp="1"/>
          </p:cNvSpPr>
          <p:nvPr>
            <p:ph type="sldNum" sz="quarter" idx="12"/>
          </p:nvPr>
        </p:nvSpPr>
        <p:spPr/>
        <p:txBody>
          <a:bodyPr/>
          <a:lstStyle/>
          <a:p>
            <a:pPr>
              <a:defRPr/>
            </a:pPr>
            <a:fld id="{D8C8C389-A9AB-4B04-8D92-124A2171EA85}"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0"/>
            <a:ext cx="5181600" cy="6156960"/>
          </a:xfrm>
        </p:spPr>
        <p:txBody>
          <a:bodyPr/>
          <a:lstStyle/>
          <a:p>
            <a:r>
              <a:rPr lang="en-US" sz="2400" dirty="0" err="1" smtClean="0"/>
              <a:t>Iso</a:t>
            </a:r>
            <a:r>
              <a:rPr lang="en-US" sz="2400" dirty="0" smtClean="0"/>
              <a:t>- means equal (like in an </a:t>
            </a:r>
            <a:r>
              <a:rPr lang="en-US" sz="2400" dirty="0" err="1" smtClean="0"/>
              <a:t>iso</a:t>
            </a:r>
            <a:r>
              <a:rPr lang="en-US" sz="2400" dirty="0" smtClean="0"/>
              <a:t>-lateral triangle, two sides have equal length)</a:t>
            </a:r>
          </a:p>
          <a:p>
            <a:r>
              <a:rPr lang="en-US" sz="2400" dirty="0" smtClean="0"/>
              <a:t>Is the concentration of water inside the cytoplasm the same as the concentration of water outside the cell when solute concentrations are equal in both?   Yes! </a:t>
            </a:r>
          </a:p>
          <a:p>
            <a:pPr>
              <a:buNone/>
            </a:pPr>
            <a:endParaRPr lang="en-US" sz="2400" dirty="0" smtClean="0"/>
          </a:p>
          <a:p>
            <a:pPr>
              <a:buNone/>
            </a:pPr>
            <a:r>
              <a:rPr lang="en-US" sz="2400" dirty="0" smtClean="0"/>
              <a:t>Assume the total volume of the solution outside the cell is equal to that of the cytoplasm.  Count the solute molecules inside the cell_____  outside the cell____.  Count the number of water molecules inside the cell_____   Outside the cell_____</a:t>
            </a:r>
          </a:p>
          <a:p>
            <a:pPr>
              <a:buNone/>
            </a:pPr>
            <a:endParaRPr lang="en-US" dirty="0"/>
          </a:p>
        </p:txBody>
      </p:sp>
      <p:sp>
        <p:nvSpPr>
          <p:cNvPr id="4" name="Slide Number Placeholder 3"/>
          <p:cNvSpPr>
            <a:spLocks noGrp="1"/>
          </p:cNvSpPr>
          <p:nvPr>
            <p:ph type="sldNum" sz="quarter" idx="12"/>
          </p:nvPr>
        </p:nvSpPr>
        <p:spPr/>
        <p:txBody>
          <a:bodyPr/>
          <a:lstStyle/>
          <a:p>
            <a:pPr>
              <a:defRPr/>
            </a:pPr>
            <a:fld id="{9C0A22CB-ACA7-4EE1-AB78-C8B0A97C6B0F}" type="slidenum">
              <a:rPr lang="en-US" smtClean="0"/>
              <a:pPr>
                <a:defRPr/>
              </a:pPr>
              <a:t>10</a:t>
            </a:fld>
            <a:endParaRPr lang="en-US"/>
          </a:p>
        </p:txBody>
      </p:sp>
      <p:pic>
        <p:nvPicPr>
          <p:cNvPr id="5" name="Picture 6" descr="http://www.phschool.com/science/biology_place/biocoach/images/biomembrane1/Isoton.gif"/>
          <p:cNvPicPr>
            <a:picLocks noChangeAspect="1" noChangeArrowheads="1"/>
          </p:cNvPicPr>
          <p:nvPr/>
        </p:nvPicPr>
        <p:blipFill>
          <a:blip r:embed="rId2" cstate="print"/>
          <a:srcRect/>
          <a:stretch>
            <a:fillRect/>
          </a:stretch>
        </p:blipFill>
        <p:spPr bwMode="auto">
          <a:xfrm>
            <a:off x="5257799" y="2133600"/>
            <a:ext cx="3773715" cy="2286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533400"/>
            <a:ext cx="8229600" cy="990600"/>
          </a:xfrm>
        </p:spPr>
        <p:txBody>
          <a:bodyPr/>
          <a:lstStyle/>
          <a:p>
            <a:r>
              <a:rPr lang="en-US" dirty="0" smtClean="0"/>
              <a:t>7 In which direction will the net movement of water be in the following example?</a:t>
            </a:r>
            <a:endParaRPr lang="en-US" dirty="0"/>
          </a:p>
        </p:txBody>
      </p:sp>
      <p:sp>
        <p:nvSpPr>
          <p:cNvPr id="3" name="TPAnswers"/>
          <p:cNvSpPr>
            <a:spLocks noGrp="1"/>
          </p:cNvSpPr>
          <p:nvPr>
            <p:ph sz="quarter" idx="1"/>
            <p:custDataLst>
              <p:tags r:id="rId3"/>
            </p:custDataLst>
          </p:nvPr>
        </p:nvSpPr>
        <p:spPr>
          <a:xfrm>
            <a:off x="457200" y="1600200"/>
            <a:ext cx="4114800" cy="4937760"/>
          </a:xfrm>
        </p:spPr>
        <p:txBody>
          <a:bodyPr>
            <a:normAutofit/>
          </a:bodyPr>
          <a:lstStyle/>
          <a:p>
            <a:pPr marL="514350" indent="-514350">
              <a:spcBef>
                <a:spcPct val="20000"/>
              </a:spcBef>
              <a:spcAft>
                <a:spcPts val="0"/>
              </a:spcAft>
              <a:buFont typeface="Wingdings 3" pitchFamily="18" charset="2"/>
              <a:buAutoNum type="alphaUcPeriod"/>
            </a:pPr>
            <a:r>
              <a:rPr lang="en-US" sz="3200" dirty="0" smtClean="0"/>
              <a:t>Into the cell</a:t>
            </a:r>
          </a:p>
          <a:p>
            <a:pPr marL="514350" indent="-514350">
              <a:spcBef>
                <a:spcPct val="20000"/>
              </a:spcBef>
              <a:spcAft>
                <a:spcPts val="0"/>
              </a:spcAft>
              <a:buFont typeface="Wingdings 3" pitchFamily="18" charset="2"/>
              <a:buAutoNum type="alphaUcPeriod"/>
            </a:pPr>
            <a:r>
              <a:rPr lang="en-US" sz="3200" dirty="0" smtClean="0"/>
              <a:t>Out of the cell</a:t>
            </a:r>
          </a:p>
          <a:p>
            <a:pPr marL="514350" indent="-514350">
              <a:spcBef>
                <a:spcPct val="20000"/>
              </a:spcBef>
              <a:spcAft>
                <a:spcPts val="0"/>
              </a:spcAft>
              <a:buFont typeface="Wingdings 3" pitchFamily="18" charset="2"/>
              <a:buAutoNum type="alphaUcPeriod"/>
            </a:pPr>
            <a:r>
              <a:rPr lang="en-US" sz="3200" dirty="0" smtClean="0"/>
              <a:t>equal amounts move into and out of the cell </a:t>
            </a:r>
          </a:p>
        </p:txBody>
      </p:sp>
      <p:graphicFrame>
        <p:nvGraphicFramePr>
          <p:cNvPr id="4" name="TPChart"/>
          <p:cNvGraphicFramePr>
            <a:graphicFrameLocks noChangeAspect="1"/>
          </p:cNvGraphicFramePr>
          <p:nvPr/>
        </p:nvGraphicFramePr>
        <p:xfrm>
          <a:off x="5795432" y="3048000"/>
          <a:ext cx="3285067" cy="3695700"/>
        </p:xfrm>
        <a:graphic>
          <a:graphicData uri="http://schemas.openxmlformats.org/presentationml/2006/ole">
            <p:oleObj spid="_x0000_s8194" name="Chart" r:id="rId6" imgW="4572034" imgH="5143584" progId="MSGraph.Chart.8">
              <p:embed followColorScheme="full"/>
            </p:oleObj>
          </a:graphicData>
        </a:graphic>
      </p:graphicFrame>
      <p:sp>
        <p:nvSpPr>
          <p:cNvPr id="6" name="Rectangle 5"/>
          <p:cNvSpPr/>
          <p:nvPr/>
        </p:nvSpPr>
        <p:spPr>
          <a:xfrm>
            <a:off x="4572000" y="1219200"/>
            <a:ext cx="22098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181600" y="1905000"/>
            <a:ext cx="990600" cy="15240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4572000" y="1219200"/>
            <a:ext cx="914400" cy="646331"/>
          </a:xfrm>
          <a:prstGeom prst="rect">
            <a:avLst/>
          </a:prstGeom>
          <a:noFill/>
        </p:spPr>
        <p:txBody>
          <a:bodyPr wrap="square" rtlCol="0">
            <a:spAutoFit/>
          </a:bodyPr>
          <a:lstStyle/>
          <a:p>
            <a:r>
              <a:rPr lang="en-US" dirty="0" smtClean="0">
                <a:solidFill>
                  <a:schemeClr val="bg1"/>
                </a:solidFill>
              </a:rPr>
              <a:t>10 % solute </a:t>
            </a:r>
            <a:endParaRPr lang="en-US" dirty="0">
              <a:solidFill>
                <a:schemeClr val="bg1"/>
              </a:solidFill>
            </a:endParaRPr>
          </a:p>
        </p:txBody>
      </p:sp>
      <p:sp>
        <p:nvSpPr>
          <p:cNvPr id="9" name="TextBox 8"/>
          <p:cNvSpPr txBox="1"/>
          <p:nvPr/>
        </p:nvSpPr>
        <p:spPr>
          <a:xfrm>
            <a:off x="5257800" y="2057400"/>
            <a:ext cx="838200" cy="1200329"/>
          </a:xfrm>
          <a:prstGeom prst="rect">
            <a:avLst/>
          </a:prstGeom>
          <a:noFill/>
        </p:spPr>
        <p:txBody>
          <a:bodyPr wrap="square" rtlCol="0">
            <a:spAutoFit/>
          </a:bodyPr>
          <a:lstStyle/>
          <a:p>
            <a:pPr algn="ctr"/>
            <a:r>
              <a:rPr lang="en-US" dirty="0" smtClean="0">
                <a:solidFill>
                  <a:schemeClr val="bg1"/>
                </a:solidFill>
              </a:rPr>
              <a:t>20% solute 80% H</a:t>
            </a:r>
            <a:r>
              <a:rPr lang="en-US" baseline="-25000" dirty="0" smtClean="0">
                <a:solidFill>
                  <a:schemeClr val="bg1"/>
                </a:solidFill>
              </a:rPr>
              <a:t>2</a:t>
            </a:r>
            <a:r>
              <a:rPr lang="en-US" dirty="0" smtClean="0">
                <a:solidFill>
                  <a:schemeClr val="bg1"/>
                </a:solidFill>
              </a:rPr>
              <a:t>O </a:t>
            </a:r>
            <a:endParaRPr lang="en-US" dirty="0">
              <a:solidFill>
                <a:schemeClr val="bg1"/>
              </a:solidFill>
            </a:endParaRPr>
          </a:p>
        </p:txBody>
      </p:sp>
      <p:sp>
        <p:nvSpPr>
          <p:cNvPr id="12" name="Rectangle 11"/>
          <p:cNvSpPr/>
          <p:nvPr/>
        </p:nvSpPr>
        <p:spPr>
          <a:xfrm>
            <a:off x="5562600" y="1219200"/>
            <a:ext cx="10668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90% </a:t>
            </a:r>
            <a:r>
              <a:rPr lang="en-US" dirty="0" smtClean="0">
                <a:solidFill>
                  <a:schemeClr val="bg1"/>
                </a:solidFill>
              </a:rPr>
              <a:t>H</a:t>
            </a:r>
            <a:r>
              <a:rPr lang="en-US" baseline="-25000" dirty="0" smtClean="0">
                <a:solidFill>
                  <a:schemeClr val="bg1"/>
                </a:solidFill>
              </a:rPr>
              <a:t>2</a:t>
            </a:r>
            <a:r>
              <a:rPr lang="en-US" dirty="0" smtClean="0">
                <a:solidFill>
                  <a:schemeClr val="bg1"/>
                </a:solidFill>
              </a:rPr>
              <a:t>O </a:t>
            </a:r>
            <a:endParaRPr lang="en-US" dirty="0"/>
          </a:p>
        </p:txBody>
      </p:sp>
      <p:sp>
        <p:nvSpPr>
          <p:cNvPr id="13" name="Slide Number Placeholder 12"/>
          <p:cNvSpPr>
            <a:spLocks noGrp="1"/>
          </p:cNvSpPr>
          <p:nvPr>
            <p:ph type="sldNum" sz="quarter" idx="12"/>
          </p:nvPr>
        </p:nvSpPr>
        <p:spPr/>
        <p:txBody>
          <a:bodyPr/>
          <a:lstStyle/>
          <a:p>
            <a:pPr>
              <a:defRPr/>
            </a:pPr>
            <a:fld id="{9C0A22CB-ACA7-4EE1-AB78-C8B0A97C6B0F}" type="slidenum">
              <a:rPr lang="en-US" smtClean="0"/>
              <a:pPr>
                <a:defRPr/>
              </a:pPr>
              <a:t>11</a:t>
            </a:fld>
            <a:endParaRPr lang="en-US"/>
          </a:p>
        </p:txBody>
      </p:sp>
      <p:sp>
        <p:nvSpPr>
          <p:cNvPr id="14" name="CAI1"/>
          <p:cNvSpPr/>
          <p:nvPr>
            <p:custDataLst>
              <p:tags r:id="rId4"/>
            </p:custDataLst>
          </p:nvPr>
        </p:nvSpPr>
        <p:spPr>
          <a:xfrm>
            <a:off x="223520" y="1739900"/>
            <a:ext cx="292099" cy="292100"/>
          </a:xfrm>
          <a:prstGeom prst="rightArrow">
            <a:avLst>
              <a:gd name="adj1" fmla="val 49190"/>
              <a:gd name="adj2" fmla="val 28010"/>
            </a:avLst>
          </a:prstGeom>
          <a:gradFill flip="none" rotWithShape="1">
            <a:gsLst>
              <a:gs pos="0">
                <a:srgbClr val="008000"/>
              </a:gs>
              <a:gs pos="100000">
                <a:srgbClr val="FFFFF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274636"/>
            <a:ext cx="6934200" cy="1020764"/>
          </a:xfrm>
        </p:spPr>
        <p:txBody>
          <a:bodyPr/>
          <a:lstStyle/>
          <a:p>
            <a:r>
              <a:rPr lang="en-US" sz="2800" dirty="0" smtClean="0"/>
              <a:t>8  What type of solution is in the environment of the cell?</a:t>
            </a:r>
            <a:endParaRPr lang="en-US" sz="2800" dirty="0"/>
          </a:p>
        </p:txBody>
      </p:sp>
      <p:sp>
        <p:nvSpPr>
          <p:cNvPr id="3" name="TPAnswers"/>
          <p:cNvSpPr>
            <a:spLocks noGrp="1"/>
          </p:cNvSpPr>
          <p:nvPr>
            <p:ph sz="quarter" idx="1"/>
            <p:custDataLst>
              <p:tags r:id="rId3"/>
            </p:custDataLst>
          </p:nvPr>
        </p:nvSpPr>
        <p:spPr>
          <a:xfrm>
            <a:off x="457200" y="1676400"/>
            <a:ext cx="2819400" cy="4861560"/>
          </a:xfrm>
        </p:spPr>
        <p:txBody>
          <a:bodyPr>
            <a:normAutofit/>
          </a:bodyPr>
          <a:lstStyle/>
          <a:p>
            <a:pPr marL="514350" indent="-514350">
              <a:spcBef>
                <a:spcPct val="20000"/>
              </a:spcBef>
              <a:spcAft>
                <a:spcPts val="0"/>
              </a:spcAft>
              <a:buFont typeface="Wingdings 3" pitchFamily="18" charset="2"/>
              <a:buAutoNum type="alphaUcPeriod"/>
            </a:pPr>
            <a:r>
              <a:rPr lang="en-US" sz="3200" dirty="0" smtClean="0"/>
              <a:t>Hypotonic</a:t>
            </a:r>
          </a:p>
          <a:p>
            <a:pPr marL="514350" indent="-514350">
              <a:spcBef>
                <a:spcPct val="20000"/>
              </a:spcBef>
              <a:spcAft>
                <a:spcPts val="0"/>
              </a:spcAft>
              <a:buFont typeface="Wingdings 3" pitchFamily="18" charset="2"/>
              <a:buAutoNum type="alphaUcPeriod"/>
            </a:pPr>
            <a:r>
              <a:rPr lang="en-US" sz="3200" dirty="0" smtClean="0"/>
              <a:t>Isotonic</a:t>
            </a:r>
          </a:p>
          <a:p>
            <a:pPr marL="514350" indent="-514350">
              <a:spcBef>
                <a:spcPct val="20000"/>
              </a:spcBef>
              <a:spcAft>
                <a:spcPts val="0"/>
              </a:spcAft>
              <a:buFont typeface="Wingdings 3" pitchFamily="18" charset="2"/>
              <a:buAutoNum type="alphaUcPeriod"/>
            </a:pPr>
            <a:r>
              <a:rPr lang="en-US" sz="3200" dirty="0" smtClean="0"/>
              <a:t>Hypertonic</a:t>
            </a:r>
          </a:p>
          <a:p>
            <a:pPr marL="514350" indent="-514350">
              <a:spcBef>
                <a:spcPct val="20000"/>
              </a:spcBef>
              <a:spcAft>
                <a:spcPts val="0"/>
              </a:spcAft>
              <a:buFont typeface="Wingdings 3" pitchFamily="18" charset="2"/>
              <a:buAutoNum type="alphaUcPeriod"/>
            </a:pPr>
            <a:r>
              <a:rPr lang="en-US" sz="3200" dirty="0" err="1" smtClean="0"/>
              <a:t>Aquatonic</a:t>
            </a:r>
            <a:endParaRPr lang="en-US" sz="3200" dirty="0"/>
          </a:p>
        </p:txBody>
      </p:sp>
      <p:graphicFrame>
        <p:nvGraphicFramePr>
          <p:cNvPr id="4" name="TPChart"/>
          <p:cNvGraphicFramePr>
            <a:graphicFrameLocks noChangeAspect="1"/>
          </p:cNvGraphicFramePr>
          <p:nvPr/>
        </p:nvGraphicFramePr>
        <p:xfrm>
          <a:off x="6269566" y="3581400"/>
          <a:ext cx="2810933" cy="3162300"/>
        </p:xfrm>
        <a:graphic>
          <a:graphicData uri="http://schemas.openxmlformats.org/presentationml/2006/ole">
            <p:oleObj spid="_x0000_s5122" name="Chart" r:id="rId6" imgW="4572034" imgH="5143584" progId="MSGraph.Chart.8">
              <p:embed followColorScheme="full"/>
            </p:oleObj>
          </a:graphicData>
        </a:graphic>
      </p:graphicFrame>
      <p:sp>
        <p:nvSpPr>
          <p:cNvPr id="7" name="Rectangle 6"/>
          <p:cNvSpPr/>
          <p:nvPr/>
        </p:nvSpPr>
        <p:spPr>
          <a:xfrm>
            <a:off x="4572000" y="1219200"/>
            <a:ext cx="22098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105400" y="1905000"/>
            <a:ext cx="1066800" cy="13716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4572000" y="1219200"/>
            <a:ext cx="914400" cy="646331"/>
          </a:xfrm>
          <a:prstGeom prst="rect">
            <a:avLst/>
          </a:prstGeom>
          <a:noFill/>
        </p:spPr>
        <p:txBody>
          <a:bodyPr wrap="square" rtlCol="0">
            <a:spAutoFit/>
          </a:bodyPr>
          <a:lstStyle/>
          <a:p>
            <a:r>
              <a:rPr lang="en-US" dirty="0" smtClean="0">
                <a:solidFill>
                  <a:schemeClr val="bg1"/>
                </a:solidFill>
              </a:rPr>
              <a:t>30 % solute </a:t>
            </a:r>
            <a:endParaRPr lang="en-US" dirty="0">
              <a:solidFill>
                <a:schemeClr val="bg1"/>
              </a:solidFill>
            </a:endParaRPr>
          </a:p>
        </p:txBody>
      </p:sp>
      <p:sp>
        <p:nvSpPr>
          <p:cNvPr id="10" name="TextBox 9"/>
          <p:cNvSpPr txBox="1"/>
          <p:nvPr/>
        </p:nvSpPr>
        <p:spPr>
          <a:xfrm>
            <a:off x="5257800" y="2057400"/>
            <a:ext cx="838200" cy="1200329"/>
          </a:xfrm>
          <a:prstGeom prst="rect">
            <a:avLst/>
          </a:prstGeom>
          <a:noFill/>
        </p:spPr>
        <p:txBody>
          <a:bodyPr wrap="square" rtlCol="0">
            <a:spAutoFit/>
          </a:bodyPr>
          <a:lstStyle/>
          <a:p>
            <a:pPr algn="ctr"/>
            <a:r>
              <a:rPr lang="en-US" dirty="0" smtClean="0">
                <a:solidFill>
                  <a:schemeClr val="bg1"/>
                </a:solidFill>
              </a:rPr>
              <a:t>10% solute90% H</a:t>
            </a:r>
            <a:r>
              <a:rPr lang="en-US" baseline="-25000" dirty="0" smtClean="0">
                <a:solidFill>
                  <a:schemeClr val="bg1"/>
                </a:solidFill>
              </a:rPr>
              <a:t>2</a:t>
            </a:r>
            <a:r>
              <a:rPr lang="en-US" dirty="0" smtClean="0">
                <a:solidFill>
                  <a:schemeClr val="bg1"/>
                </a:solidFill>
              </a:rPr>
              <a:t>O </a:t>
            </a:r>
            <a:endParaRPr lang="en-US" dirty="0">
              <a:solidFill>
                <a:schemeClr val="bg1"/>
              </a:solidFill>
            </a:endParaRPr>
          </a:p>
        </p:txBody>
      </p:sp>
      <p:sp>
        <p:nvSpPr>
          <p:cNvPr id="12" name="Oval 11"/>
          <p:cNvSpPr/>
          <p:nvPr/>
        </p:nvSpPr>
        <p:spPr>
          <a:xfrm>
            <a:off x="5257800" y="1219200"/>
            <a:ext cx="1447800" cy="6858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70% H</a:t>
            </a:r>
            <a:r>
              <a:rPr lang="en-US" baseline="-25000" dirty="0" smtClean="0"/>
              <a:t>2</a:t>
            </a:r>
            <a:r>
              <a:rPr lang="en-US" dirty="0" smtClean="0"/>
              <a:t>O</a:t>
            </a:r>
            <a:endParaRPr lang="en-US" dirty="0"/>
          </a:p>
        </p:txBody>
      </p:sp>
      <p:sp>
        <p:nvSpPr>
          <p:cNvPr id="13" name="Slide Number Placeholder 12"/>
          <p:cNvSpPr>
            <a:spLocks noGrp="1"/>
          </p:cNvSpPr>
          <p:nvPr>
            <p:ph type="sldNum" sz="quarter" idx="12"/>
          </p:nvPr>
        </p:nvSpPr>
        <p:spPr/>
        <p:txBody>
          <a:bodyPr/>
          <a:lstStyle/>
          <a:p>
            <a:pPr>
              <a:defRPr/>
            </a:pPr>
            <a:fld id="{9C0A22CB-ACA7-4EE1-AB78-C8B0A97C6B0F}" type="slidenum">
              <a:rPr lang="en-US" smtClean="0"/>
              <a:pPr>
                <a:defRPr/>
              </a:pPr>
              <a:t>12</a:t>
            </a:fld>
            <a:endParaRPr lang="en-US"/>
          </a:p>
        </p:txBody>
      </p:sp>
      <p:sp>
        <p:nvSpPr>
          <p:cNvPr id="14" name="CAI1"/>
          <p:cNvSpPr/>
          <p:nvPr>
            <p:custDataLst>
              <p:tags r:id="rId4"/>
            </p:custDataLst>
          </p:nvPr>
        </p:nvSpPr>
        <p:spPr>
          <a:xfrm>
            <a:off x="172720" y="3035300"/>
            <a:ext cx="355599" cy="3556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762000"/>
            <a:ext cx="4495800" cy="1524000"/>
          </a:xfrm>
        </p:spPr>
        <p:txBody>
          <a:bodyPr/>
          <a:lstStyle/>
          <a:p>
            <a:r>
              <a:rPr lang="en-US" sz="2400" dirty="0" smtClean="0"/>
              <a:t> 9 What is the type of environment for this cell?</a:t>
            </a:r>
            <a:endParaRPr lang="en-US" sz="2400" dirty="0"/>
          </a:p>
        </p:txBody>
      </p:sp>
      <p:sp>
        <p:nvSpPr>
          <p:cNvPr id="3" name="TPAnswers"/>
          <p:cNvSpPr>
            <a:spLocks noGrp="1"/>
          </p:cNvSpPr>
          <p:nvPr>
            <p:ph sz="quarter" idx="1"/>
            <p:custDataLst>
              <p:tags r:id="rId3"/>
            </p:custDataLst>
          </p:nvPr>
        </p:nvSpPr>
        <p:spPr>
          <a:xfrm>
            <a:off x="457200" y="2286000"/>
            <a:ext cx="4114800" cy="4251960"/>
          </a:xfrm>
        </p:spPr>
        <p:txBody>
          <a:bodyPr>
            <a:normAutofit/>
          </a:bodyPr>
          <a:lstStyle/>
          <a:p>
            <a:pPr marL="514350" indent="-514350">
              <a:spcBef>
                <a:spcPct val="20000"/>
              </a:spcBef>
              <a:spcAft>
                <a:spcPts val="0"/>
              </a:spcAft>
              <a:buFont typeface="Wingdings 3" pitchFamily="18" charset="2"/>
              <a:buAutoNum type="alphaUcPeriod"/>
            </a:pPr>
            <a:r>
              <a:rPr lang="en-US" sz="3200" dirty="0" smtClean="0"/>
              <a:t>Hypotonic</a:t>
            </a:r>
          </a:p>
          <a:p>
            <a:pPr marL="514350" indent="-514350">
              <a:spcBef>
                <a:spcPct val="20000"/>
              </a:spcBef>
              <a:spcAft>
                <a:spcPts val="0"/>
              </a:spcAft>
              <a:buFont typeface="Wingdings 3" pitchFamily="18" charset="2"/>
              <a:buAutoNum type="alphaUcPeriod"/>
            </a:pPr>
            <a:r>
              <a:rPr lang="en-US" sz="3200" dirty="0" smtClean="0"/>
              <a:t>Isotonic </a:t>
            </a:r>
          </a:p>
          <a:p>
            <a:pPr marL="514350" indent="-514350">
              <a:spcBef>
                <a:spcPct val="20000"/>
              </a:spcBef>
              <a:spcAft>
                <a:spcPts val="0"/>
              </a:spcAft>
              <a:buFont typeface="Wingdings 3" pitchFamily="18" charset="2"/>
              <a:buAutoNum type="alphaUcPeriod"/>
            </a:pPr>
            <a:r>
              <a:rPr lang="en-US" sz="3200" dirty="0" smtClean="0"/>
              <a:t>Hypertonic</a:t>
            </a:r>
            <a:endParaRPr lang="en-US" sz="3200" dirty="0"/>
          </a:p>
        </p:txBody>
      </p:sp>
      <p:graphicFrame>
        <p:nvGraphicFramePr>
          <p:cNvPr id="4" name="TPChart"/>
          <p:cNvGraphicFramePr>
            <a:graphicFrameLocks noChangeAspect="1"/>
          </p:cNvGraphicFramePr>
          <p:nvPr/>
        </p:nvGraphicFramePr>
        <p:xfrm>
          <a:off x="5389032" y="2590800"/>
          <a:ext cx="3691467" cy="4152900"/>
        </p:xfrm>
        <a:graphic>
          <a:graphicData uri="http://schemas.openxmlformats.org/presentationml/2006/ole">
            <p:oleObj spid="_x0000_s4098" name="Chart" r:id="rId6" imgW="4572000" imgH="5143470" progId="MSGraph.Chart.8">
              <p:embed followColorScheme="full"/>
            </p:oleObj>
          </a:graphicData>
        </a:graphic>
      </p:graphicFrame>
      <p:sp>
        <p:nvSpPr>
          <p:cNvPr id="5" name="Rectangle 4"/>
          <p:cNvSpPr/>
          <p:nvPr/>
        </p:nvSpPr>
        <p:spPr>
          <a:xfrm>
            <a:off x="4572000" y="1219200"/>
            <a:ext cx="2209800" cy="2438400"/>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90</a:t>
            </a:r>
            <a:endParaRPr lang="en-US" dirty="0"/>
          </a:p>
        </p:txBody>
      </p:sp>
      <p:sp>
        <p:nvSpPr>
          <p:cNvPr id="6" name="Oval 5"/>
          <p:cNvSpPr/>
          <p:nvPr/>
        </p:nvSpPr>
        <p:spPr>
          <a:xfrm>
            <a:off x="5181600" y="1905000"/>
            <a:ext cx="990600" cy="14478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4572000" y="1219200"/>
            <a:ext cx="914400" cy="646331"/>
          </a:xfrm>
          <a:prstGeom prst="rect">
            <a:avLst/>
          </a:prstGeom>
          <a:noFill/>
        </p:spPr>
        <p:txBody>
          <a:bodyPr wrap="square" rtlCol="0">
            <a:spAutoFit/>
          </a:bodyPr>
          <a:lstStyle/>
          <a:p>
            <a:r>
              <a:rPr lang="en-US" dirty="0" smtClean="0">
                <a:solidFill>
                  <a:schemeClr val="bg1"/>
                </a:solidFill>
              </a:rPr>
              <a:t>75 % water </a:t>
            </a:r>
            <a:endParaRPr lang="en-US" dirty="0">
              <a:solidFill>
                <a:schemeClr val="bg1"/>
              </a:solidFill>
            </a:endParaRPr>
          </a:p>
        </p:txBody>
      </p:sp>
      <p:sp>
        <p:nvSpPr>
          <p:cNvPr id="9" name="TextBox 8"/>
          <p:cNvSpPr txBox="1"/>
          <p:nvPr/>
        </p:nvSpPr>
        <p:spPr>
          <a:xfrm>
            <a:off x="5257800" y="2057400"/>
            <a:ext cx="838200" cy="1200329"/>
          </a:xfrm>
          <a:prstGeom prst="rect">
            <a:avLst/>
          </a:prstGeom>
          <a:noFill/>
        </p:spPr>
        <p:txBody>
          <a:bodyPr wrap="square" rtlCol="0">
            <a:spAutoFit/>
          </a:bodyPr>
          <a:lstStyle/>
          <a:p>
            <a:pPr algn="ctr"/>
            <a:r>
              <a:rPr lang="en-US" dirty="0" smtClean="0">
                <a:solidFill>
                  <a:schemeClr val="bg1"/>
                </a:solidFill>
              </a:rPr>
              <a:t>20% solute 80%</a:t>
            </a:r>
          </a:p>
          <a:p>
            <a:pPr algn="ctr"/>
            <a:r>
              <a:rPr lang="en-US" dirty="0" smtClean="0">
                <a:solidFill>
                  <a:schemeClr val="bg1"/>
                </a:solidFill>
              </a:rPr>
              <a:t>H</a:t>
            </a:r>
            <a:r>
              <a:rPr lang="en-US" baseline="-25000" dirty="0" smtClean="0">
                <a:solidFill>
                  <a:schemeClr val="bg1"/>
                </a:solidFill>
              </a:rPr>
              <a:t>2</a:t>
            </a:r>
            <a:r>
              <a:rPr lang="en-US" dirty="0" smtClean="0">
                <a:solidFill>
                  <a:schemeClr val="bg1"/>
                </a:solidFill>
              </a:rPr>
              <a:t>O </a:t>
            </a:r>
            <a:endParaRPr lang="en-US" dirty="0">
              <a:solidFill>
                <a:schemeClr val="bg1"/>
              </a:solidFill>
            </a:endParaRPr>
          </a:p>
        </p:txBody>
      </p:sp>
      <p:sp>
        <p:nvSpPr>
          <p:cNvPr id="12" name="Rectangle 11"/>
          <p:cNvSpPr/>
          <p:nvPr/>
        </p:nvSpPr>
        <p:spPr>
          <a:xfrm>
            <a:off x="5486400" y="1371600"/>
            <a:ext cx="1066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257800" y="1219200"/>
            <a:ext cx="1447800" cy="6858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25% solute</a:t>
            </a:r>
            <a:endParaRPr lang="en-US" dirty="0"/>
          </a:p>
        </p:txBody>
      </p:sp>
      <p:sp>
        <p:nvSpPr>
          <p:cNvPr id="14" name="Slide Number Placeholder 13"/>
          <p:cNvSpPr>
            <a:spLocks noGrp="1"/>
          </p:cNvSpPr>
          <p:nvPr>
            <p:ph type="sldNum" sz="quarter" idx="12"/>
          </p:nvPr>
        </p:nvSpPr>
        <p:spPr/>
        <p:txBody>
          <a:bodyPr/>
          <a:lstStyle/>
          <a:p>
            <a:pPr>
              <a:defRPr/>
            </a:pPr>
            <a:fld id="{9C0A22CB-ACA7-4EE1-AB78-C8B0A97C6B0F}" type="slidenum">
              <a:rPr lang="en-US" smtClean="0"/>
              <a:pPr>
                <a:defRPr/>
              </a:pPr>
              <a:t>13</a:t>
            </a:fld>
            <a:endParaRPr lang="en-US"/>
          </a:p>
        </p:txBody>
      </p:sp>
      <p:sp>
        <p:nvSpPr>
          <p:cNvPr id="15" name="CAI1"/>
          <p:cNvSpPr/>
          <p:nvPr>
            <p:custDataLst>
              <p:tags r:id="rId4"/>
            </p:custDataLst>
          </p:nvPr>
        </p:nvSpPr>
        <p:spPr>
          <a:xfrm>
            <a:off x="172720" y="3644900"/>
            <a:ext cx="355599" cy="3556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609600"/>
            <a:ext cx="4419600" cy="1219199"/>
          </a:xfrm>
        </p:spPr>
        <p:txBody>
          <a:bodyPr/>
          <a:lstStyle/>
          <a:p>
            <a:r>
              <a:rPr lang="en-US" sz="2800" dirty="0" smtClean="0"/>
              <a:t>10. What will be the net direction of water movement?</a:t>
            </a:r>
            <a:endParaRPr lang="en-US" sz="2800" dirty="0"/>
          </a:p>
        </p:txBody>
      </p:sp>
      <p:sp>
        <p:nvSpPr>
          <p:cNvPr id="3" name="TPAnswers"/>
          <p:cNvSpPr>
            <a:spLocks noGrp="1"/>
          </p:cNvSpPr>
          <p:nvPr>
            <p:ph sz="quarter" idx="1"/>
            <p:custDataLst>
              <p:tags r:id="rId3"/>
            </p:custDataLst>
          </p:nvPr>
        </p:nvSpPr>
        <p:spPr>
          <a:xfrm>
            <a:off x="457200" y="1600200"/>
            <a:ext cx="3657600" cy="4937760"/>
          </a:xfrm>
        </p:spPr>
        <p:txBody>
          <a:bodyPr>
            <a:normAutofit/>
          </a:bodyPr>
          <a:lstStyle/>
          <a:p>
            <a:pPr marL="514350" indent="-514350">
              <a:spcBef>
                <a:spcPct val="20000"/>
              </a:spcBef>
              <a:spcAft>
                <a:spcPts val="0"/>
              </a:spcAft>
              <a:buFont typeface="Wingdings 3" pitchFamily="18" charset="2"/>
              <a:buAutoNum type="alphaUcPeriod"/>
            </a:pPr>
            <a:r>
              <a:rPr lang="en-US" sz="3200" dirty="0" smtClean="0"/>
              <a:t>Into the cell</a:t>
            </a:r>
          </a:p>
          <a:p>
            <a:pPr marL="514350" indent="-514350">
              <a:spcBef>
                <a:spcPct val="20000"/>
              </a:spcBef>
              <a:spcAft>
                <a:spcPts val="0"/>
              </a:spcAft>
              <a:buFont typeface="Wingdings 3" pitchFamily="18" charset="2"/>
              <a:buAutoNum type="alphaUcPeriod"/>
            </a:pPr>
            <a:r>
              <a:rPr lang="en-US" sz="3200" dirty="0" smtClean="0"/>
              <a:t>Out of the cell</a:t>
            </a:r>
          </a:p>
          <a:p>
            <a:pPr marL="514350" indent="-514350">
              <a:spcBef>
                <a:spcPct val="20000"/>
              </a:spcBef>
              <a:spcAft>
                <a:spcPts val="0"/>
              </a:spcAft>
              <a:buFont typeface="Wingdings 3" pitchFamily="18" charset="2"/>
              <a:buAutoNum type="alphaUcPeriod"/>
            </a:pPr>
            <a:r>
              <a:rPr lang="en-US" sz="3200" dirty="0" smtClean="0"/>
              <a:t>Equal movement into &amp; out of the cell</a:t>
            </a:r>
          </a:p>
        </p:txBody>
      </p:sp>
      <p:graphicFrame>
        <p:nvGraphicFramePr>
          <p:cNvPr id="4" name="TPChart"/>
          <p:cNvGraphicFramePr>
            <a:graphicFrameLocks noChangeAspect="1"/>
          </p:cNvGraphicFramePr>
          <p:nvPr/>
        </p:nvGraphicFramePr>
        <p:xfrm>
          <a:off x="5998632" y="3276600"/>
          <a:ext cx="3081867" cy="3467100"/>
        </p:xfrm>
        <a:graphic>
          <a:graphicData uri="http://schemas.openxmlformats.org/presentationml/2006/ole">
            <p:oleObj spid="_x0000_s6146" name="Chart" r:id="rId6" imgW="4572000" imgH="5143470" progId="MSGraph.Chart.8">
              <p:embed followColorScheme="full"/>
            </p:oleObj>
          </a:graphicData>
        </a:graphic>
      </p:graphicFrame>
      <p:sp>
        <p:nvSpPr>
          <p:cNvPr id="9" name="Rectangle 8"/>
          <p:cNvSpPr/>
          <p:nvPr/>
        </p:nvSpPr>
        <p:spPr>
          <a:xfrm>
            <a:off x="4572000" y="1219200"/>
            <a:ext cx="22098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181600" y="1905000"/>
            <a:ext cx="990600" cy="15240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4572000" y="1219200"/>
            <a:ext cx="914400" cy="646331"/>
          </a:xfrm>
          <a:prstGeom prst="rect">
            <a:avLst/>
          </a:prstGeom>
          <a:noFill/>
        </p:spPr>
        <p:txBody>
          <a:bodyPr wrap="square" rtlCol="0">
            <a:spAutoFit/>
          </a:bodyPr>
          <a:lstStyle/>
          <a:p>
            <a:r>
              <a:rPr lang="en-US" dirty="0" smtClean="0">
                <a:solidFill>
                  <a:schemeClr val="bg1"/>
                </a:solidFill>
              </a:rPr>
              <a:t>30 % solute </a:t>
            </a:r>
            <a:endParaRPr lang="en-US" dirty="0">
              <a:solidFill>
                <a:schemeClr val="bg1"/>
              </a:solidFill>
            </a:endParaRPr>
          </a:p>
        </p:txBody>
      </p:sp>
      <p:sp>
        <p:nvSpPr>
          <p:cNvPr id="12" name="TextBox 11"/>
          <p:cNvSpPr txBox="1"/>
          <p:nvPr/>
        </p:nvSpPr>
        <p:spPr>
          <a:xfrm>
            <a:off x="5257800" y="2057400"/>
            <a:ext cx="838200" cy="1200329"/>
          </a:xfrm>
          <a:prstGeom prst="rect">
            <a:avLst/>
          </a:prstGeom>
          <a:noFill/>
        </p:spPr>
        <p:txBody>
          <a:bodyPr wrap="square" rtlCol="0">
            <a:spAutoFit/>
          </a:bodyPr>
          <a:lstStyle/>
          <a:p>
            <a:pPr algn="ctr"/>
            <a:r>
              <a:rPr lang="en-US" dirty="0" smtClean="0">
                <a:solidFill>
                  <a:schemeClr val="bg1"/>
                </a:solidFill>
              </a:rPr>
              <a:t>10% solute</a:t>
            </a:r>
          </a:p>
          <a:p>
            <a:pPr algn="ctr"/>
            <a:r>
              <a:rPr lang="en-US" dirty="0" smtClean="0">
                <a:solidFill>
                  <a:schemeClr val="bg1"/>
                </a:solidFill>
              </a:rPr>
              <a:t>90% H</a:t>
            </a:r>
            <a:r>
              <a:rPr lang="en-US" baseline="-25000" dirty="0" smtClean="0">
                <a:solidFill>
                  <a:schemeClr val="bg1"/>
                </a:solidFill>
              </a:rPr>
              <a:t>2</a:t>
            </a:r>
            <a:r>
              <a:rPr lang="en-US" dirty="0" smtClean="0">
                <a:solidFill>
                  <a:schemeClr val="bg1"/>
                </a:solidFill>
              </a:rPr>
              <a:t>O </a:t>
            </a:r>
            <a:endParaRPr lang="en-US" dirty="0">
              <a:solidFill>
                <a:schemeClr val="bg1"/>
              </a:solidFill>
            </a:endParaRPr>
          </a:p>
        </p:txBody>
      </p:sp>
      <p:sp>
        <p:nvSpPr>
          <p:cNvPr id="13" name="CAI1"/>
          <p:cNvSpPr/>
          <p:nvPr>
            <p:custDataLst>
              <p:tags r:id="rId4"/>
            </p:custDataLst>
          </p:nvPr>
        </p:nvSpPr>
        <p:spPr>
          <a:xfrm rot="10800000">
            <a:off x="172720" y="225213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257800" y="1219200"/>
            <a:ext cx="1447800" cy="6858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70% H</a:t>
            </a:r>
            <a:r>
              <a:rPr lang="en-US" baseline="-25000" dirty="0" smtClean="0"/>
              <a:t>2</a:t>
            </a:r>
            <a:r>
              <a:rPr lang="en-US" dirty="0" smtClean="0"/>
              <a:t>O</a:t>
            </a:r>
            <a:endParaRPr lang="en-US" dirty="0"/>
          </a:p>
        </p:txBody>
      </p:sp>
      <p:sp>
        <p:nvSpPr>
          <p:cNvPr id="15" name="Slide Number Placeholder 14"/>
          <p:cNvSpPr>
            <a:spLocks noGrp="1"/>
          </p:cNvSpPr>
          <p:nvPr>
            <p:ph type="sldNum" sz="quarter" idx="12"/>
          </p:nvPr>
        </p:nvSpPr>
        <p:spPr/>
        <p:txBody>
          <a:bodyPr/>
          <a:lstStyle/>
          <a:p>
            <a:pPr>
              <a:defRPr/>
            </a:pPr>
            <a:fld id="{9C0A22CB-ACA7-4EE1-AB78-C8B0A97C6B0F}" type="slidenum">
              <a:rPr lang="en-US" smtClean="0"/>
              <a:pPr>
                <a:defRPr/>
              </a:pPr>
              <a:t>14</a:t>
            </a:fld>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990600"/>
          </a:xfrm>
        </p:spPr>
        <p:txBody>
          <a:bodyPr/>
          <a:lstStyle/>
          <a:p>
            <a:r>
              <a:rPr lang="en-US" dirty="0" smtClean="0"/>
              <a:t>11 What type of environment is shown?</a:t>
            </a:r>
            <a:endParaRPr lang="en-US" dirty="0"/>
          </a:p>
        </p:txBody>
      </p:sp>
      <p:sp>
        <p:nvSpPr>
          <p:cNvPr id="3" name="TPAnswers"/>
          <p:cNvSpPr>
            <a:spLocks noGrp="1"/>
          </p:cNvSpPr>
          <p:nvPr>
            <p:ph sz="quarter" idx="1"/>
            <p:custDataLst>
              <p:tags r:id="rId3"/>
            </p:custDataLst>
          </p:nvPr>
        </p:nvSpPr>
        <p:spPr>
          <a:xfrm>
            <a:off x="457200" y="1600200"/>
            <a:ext cx="4114800" cy="4937760"/>
          </a:xfrm>
        </p:spPr>
        <p:txBody>
          <a:bodyPr>
            <a:normAutofit/>
          </a:bodyPr>
          <a:lstStyle/>
          <a:p>
            <a:pPr marL="514350" indent="-514350">
              <a:spcBef>
                <a:spcPct val="20000"/>
              </a:spcBef>
              <a:spcAft>
                <a:spcPts val="0"/>
              </a:spcAft>
              <a:buFont typeface="Wingdings 3" pitchFamily="18" charset="2"/>
              <a:buAutoNum type="alphaUcPeriod"/>
            </a:pPr>
            <a:r>
              <a:rPr lang="en-US" sz="3200" dirty="0" smtClean="0"/>
              <a:t>Hypertonic</a:t>
            </a:r>
          </a:p>
          <a:p>
            <a:pPr marL="514350" indent="-514350">
              <a:spcBef>
                <a:spcPct val="20000"/>
              </a:spcBef>
              <a:spcAft>
                <a:spcPts val="0"/>
              </a:spcAft>
              <a:buFont typeface="Wingdings 3" pitchFamily="18" charset="2"/>
              <a:buAutoNum type="alphaUcPeriod"/>
            </a:pPr>
            <a:r>
              <a:rPr lang="en-US" sz="3200" dirty="0" smtClean="0"/>
              <a:t>Isotonic</a:t>
            </a:r>
          </a:p>
          <a:p>
            <a:pPr marL="514350" indent="-514350">
              <a:spcBef>
                <a:spcPct val="20000"/>
              </a:spcBef>
              <a:spcAft>
                <a:spcPts val="0"/>
              </a:spcAft>
              <a:buFont typeface="Wingdings 3" pitchFamily="18" charset="2"/>
              <a:buAutoNum type="alphaUcPeriod"/>
            </a:pPr>
            <a:r>
              <a:rPr lang="en-US" sz="3200" dirty="0" smtClean="0"/>
              <a:t>Hypotonic</a:t>
            </a:r>
          </a:p>
          <a:p>
            <a:pPr marL="514350" indent="-514350">
              <a:spcBef>
                <a:spcPct val="20000"/>
              </a:spcBef>
              <a:spcAft>
                <a:spcPts val="0"/>
              </a:spcAft>
              <a:buFont typeface="Wingdings 3" pitchFamily="18" charset="2"/>
              <a:buAutoNum type="alphaUcPeriod"/>
            </a:pPr>
            <a:r>
              <a:rPr lang="en-US" sz="3200" dirty="0" err="1" smtClean="0"/>
              <a:t>Aquatonic</a:t>
            </a:r>
            <a:endParaRPr lang="en-US" sz="3200" dirty="0"/>
          </a:p>
        </p:txBody>
      </p:sp>
      <p:graphicFrame>
        <p:nvGraphicFramePr>
          <p:cNvPr id="4" name="TPChart"/>
          <p:cNvGraphicFramePr>
            <a:graphicFrameLocks noChangeAspect="1"/>
          </p:cNvGraphicFramePr>
          <p:nvPr/>
        </p:nvGraphicFramePr>
        <p:xfrm>
          <a:off x="6688667" y="4191000"/>
          <a:ext cx="2235200" cy="2514600"/>
        </p:xfrm>
        <a:graphic>
          <a:graphicData uri="http://schemas.openxmlformats.org/presentationml/2006/ole">
            <p:oleObj spid="_x0000_s7170" name="Chart" r:id="rId6" imgW="4572034" imgH="5143584" progId="MSGraph.Chart.8">
              <p:embed followColorScheme="full"/>
            </p:oleObj>
          </a:graphicData>
        </a:graphic>
      </p:graphicFrame>
      <p:sp>
        <p:nvSpPr>
          <p:cNvPr id="6" name="Rectangle 5"/>
          <p:cNvSpPr/>
          <p:nvPr/>
        </p:nvSpPr>
        <p:spPr>
          <a:xfrm>
            <a:off x="4572000" y="1219200"/>
            <a:ext cx="22098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181600" y="1905000"/>
            <a:ext cx="990600" cy="13716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4572000" y="1219200"/>
            <a:ext cx="914400" cy="646331"/>
          </a:xfrm>
          <a:prstGeom prst="rect">
            <a:avLst/>
          </a:prstGeom>
          <a:noFill/>
        </p:spPr>
        <p:txBody>
          <a:bodyPr wrap="square" rtlCol="0">
            <a:spAutoFit/>
          </a:bodyPr>
          <a:lstStyle/>
          <a:p>
            <a:r>
              <a:rPr lang="en-US" dirty="0" smtClean="0">
                <a:solidFill>
                  <a:schemeClr val="bg1"/>
                </a:solidFill>
              </a:rPr>
              <a:t>25 % solute </a:t>
            </a:r>
            <a:endParaRPr lang="en-US" dirty="0">
              <a:solidFill>
                <a:schemeClr val="bg1"/>
              </a:solidFill>
            </a:endParaRPr>
          </a:p>
        </p:txBody>
      </p:sp>
      <p:sp>
        <p:nvSpPr>
          <p:cNvPr id="9" name="TextBox 8"/>
          <p:cNvSpPr txBox="1"/>
          <p:nvPr/>
        </p:nvSpPr>
        <p:spPr>
          <a:xfrm>
            <a:off x="5257800" y="2057400"/>
            <a:ext cx="838200" cy="1200329"/>
          </a:xfrm>
          <a:prstGeom prst="rect">
            <a:avLst/>
          </a:prstGeom>
          <a:noFill/>
        </p:spPr>
        <p:txBody>
          <a:bodyPr wrap="square" rtlCol="0">
            <a:spAutoFit/>
          </a:bodyPr>
          <a:lstStyle/>
          <a:p>
            <a:pPr algn="ctr"/>
            <a:r>
              <a:rPr lang="en-US" dirty="0" smtClean="0">
                <a:solidFill>
                  <a:schemeClr val="bg1"/>
                </a:solidFill>
              </a:rPr>
              <a:t>20% solute</a:t>
            </a:r>
          </a:p>
          <a:p>
            <a:pPr algn="ctr"/>
            <a:r>
              <a:rPr lang="en-US" dirty="0" smtClean="0">
                <a:solidFill>
                  <a:schemeClr val="bg1"/>
                </a:solidFill>
              </a:rPr>
              <a:t>80% H</a:t>
            </a:r>
            <a:r>
              <a:rPr lang="en-US" baseline="-25000" dirty="0" smtClean="0">
                <a:solidFill>
                  <a:schemeClr val="bg1"/>
                </a:solidFill>
              </a:rPr>
              <a:t>2</a:t>
            </a:r>
            <a:r>
              <a:rPr lang="en-US" dirty="0" smtClean="0">
                <a:solidFill>
                  <a:schemeClr val="bg1"/>
                </a:solidFill>
              </a:rPr>
              <a:t>O </a:t>
            </a:r>
            <a:endParaRPr lang="en-US" dirty="0">
              <a:solidFill>
                <a:schemeClr val="bg1"/>
              </a:solidFill>
            </a:endParaRPr>
          </a:p>
        </p:txBody>
      </p:sp>
      <p:sp>
        <p:nvSpPr>
          <p:cNvPr id="11" name="Oval 10"/>
          <p:cNvSpPr/>
          <p:nvPr/>
        </p:nvSpPr>
        <p:spPr>
          <a:xfrm>
            <a:off x="5257800" y="1219200"/>
            <a:ext cx="1447800" cy="6858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75% H</a:t>
            </a:r>
            <a:r>
              <a:rPr lang="en-US" baseline="-25000" dirty="0" smtClean="0"/>
              <a:t>2</a:t>
            </a:r>
            <a:r>
              <a:rPr lang="en-US" dirty="0" smtClean="0"/>
              <a:t>O</a:t>
            </a:r>
            <a:endParaRPr lang="en-US" dirty="0"/>
          </a:p>
        </p:txBody>
      </p:sp>
      <p:sp>
        <p:nvSpPr>
          <p:cNvPr id="12" name="Slide Number Placeholder 11"/>
          <p:cNvSpPr>
            <a:spLocks noGrp="1"/>
          </p:cNvSpPr>
          <p:nvPr>
            <p:ph type="sldNum" sz="quarter" idx="12"/>
          </p:nvPr>
        </p:nvSpPr>
        <p:spPr/>
        <p:txBody>
          <a:bodyPr/>
          <a:lstStyle/>
          <a:p>
            <a:pPr>
              <a:defRPr/>
            </a:pPr>
            <a:fld id="{9C0A22CB-ACA7-4EE1-AB78-C8B0A97C6B0F}" type="slidenum">
              <a:rPr lang="en-US" smtClean="0"/>
              <a:pPr>
                <a:defRPr/>
              </a:pPr>
              <a:t>15</a:t>
            </a:fld>
            <a:endParaRPr lang="en-US"/>
          </a:p>
        </p:txBody>
      </p:sp>
      <p:sp>
        <p:nvSpPr>
          <p:cNvPr id="13" name="CAI1"/>
          <p:cNvSpPr/>
          <p:nvPr>
            <p:custDataLst>
              <p:tags r:id="rId4"/>
            </p:custDataLst>
          </p:nvPr>
        </p:nvSpPr>
        <p:spPr>
          <a:xfrm rot="10800000">
            <a:off x="142239" y="1645920"/>
            <a:ext cx="393700" cy="393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152400"/>
            <a:ext cx="4191000" cy="1600200"/>
          </a:xfrm>
        </p:spPr>
        <p:txBody>
          <a:bodyPr/>
          <a:lstStyle/>
          <a:p>
            <a:r>
              <a:rPr lang="en-US" dirty="0" smtClean="0"/>
              <a:t>Extra</a:t>
            </a:r>
            <a:br>
              <a:rPr lang="en-US" dirty="0" smtClean="0"/>
            </a:br>
            <a:r>
              <a:rPr lang="en-US" dirty="0" smtClean="0"/>
              <a:t>The cytoplasm in the cell is </a:t>
            </a:r>
            <a:endParaRPr lang="en-US" dirty="0"/>
          </a:p>
        </p:txBody>
      </p:sp>
      <p:sp>
        <p:nvSpPr>
          <p:cNvPr id="3" name="TPAnswers"/>
          <p:cNvSpPr>
            <a:spLocks noGrp="1"/>
          </p:cNvSpPr>
          <p:nvPr>
            <p:ph sz="quarter" idx="1"/>
            <p:custDataLst>
              <p:tags r:id="rId3"/>
            </p:custDataLst>
          </p:nvPr>
        </p:nvSpPr>
        <p:spPr>
          <a:xfrm>
            <a:off x="457200" y="1600200"/>
            <a:ext cx="4114800" cy="4937760"/>
          </a:xfrm>
        </p:spPr>
        <p:txBody>
          <a:bodyPr>
            <a:normAutofit/>
          </a:bodyPr>
          <a:lstStyle/>
          <a:p>
            <a:pPr marL="514350" indent="-514350">
              <a:spcBef>
                <a:spcPct val="20000"/>
              </a:spcBef>
              <a:spcAft>
                <a:spcPts val="0"/>
              </a:spcAft>
              <a:buFont typeface="Wingdings 3" pitchFamily="18" charset="2"/>
              <a:buAutoNum type="alphaUcPeriod"/>
            </a:pPr>
            <a:r>
              <a:rPr lang="en-US" sz="3200" dirty="0" smtClean="0"/>
              <a:t>hypertonic</a:t>
            </a:r>
          </a:p>
          <a:p>
            <a:pPr marL="514350" indent="-514350">
              <a:spcBef>
                <a:spcPct val="20000"/>
              </a:spcBef>
              <a:spcAft>
                <a:spcPts val="0"/>
              </a:spcAft>
              <a:buFont typeface="Wingdings 3" pitchFamily="18" charset="2"/>
              <a:buAutoNum type="alphaUcPeriod"/>
            </a:pPr>
            <a:r>
              <a:rPr lang="en-US" sz="3200" dirty="0" smtClean="0"/>
              <a:t>hypotonic</a:t>
            </a:r>
          </a:p>
          <a:p>
            <a:pPr marL="514350" indent="-514350">
              <a:spcBef>
                <a:spcPct val="20000"/>
              </a:spcBef>
              <a:spcAft>
                <a:spcPts val="0"/>
              </a:spcAft>
              <a:buFont typeface="Wingdings 3" pitchFamily="18" charset="2"/>
              <a:buAutoNum type="alphaUcPeriod"/>
            </a:pPr>
            <a:r>
              <a:rPr lang="en-US" sz="3200" dirty="0" smtClean="0"/>
              <a:t>isotonic</a:t>
            </a:r>
          </a:p>
          <a:p>
            <a:pPr marL="514350" indent="-514350">
              <a:spcBef>
                <a:spcPct val="20000"/>
              </a:spcBef>
              <a:spcAft>
                <a:spcPts val="0"/>
              </a:spcAft>
              <a:buFont typeface="Wingdings 3" pitchFamily="18" charset="2"/>
              <a:buAutoNum type="alphaUcPeriod"/>
            </a:pPr>
            <a:r>
              <a:rPr lang="en-US" sz="3200" dirty="0" err="1" smtClean="0"/>
              <a:t>aquatonic</a:t>
            </a:r>
            <a:endParaRPr lang="en-US" sz="3200" dirty="0" smtClean="0"/>
          </a:p>
        </p:txBody>
      </p:sp>
      <p:graphicFrame>
        <p:nvGraphicFramePr>
          <p:cNvPr id="4" name="TPChart"/>
          <p:cNvGraphicFramePr>
            <a:graphicFrameLocks noChangeAspect="1"/>
          </p:cNvGraphicFramePr>
          <p:nvPr/>
        </p:nvGraphicFramePr>
        <p:xfrm>
          <a:off x="5795432" y="3048000"/>
          <a:ext cx="3285067" cy="3695700"/>
        </p:xfrm>
        <a:graphic>
          <a:graphicData uri="http://schemas.openxmlformats.org/presentationml/2006/ole">
            <p:oleObj spid="_x0000_s10242" name="Chart" r:id="rId6" imgW="4572034" imgH="5143584" progId="MSGraph.Chart.8">
              <p:embed followColorScheme="full"/>
            </p:oleObj>
          </a:graphicData>
        </a:graphic>
      </p:graphicFrame>
      <p:sp>
        <p:nvSpPr>
          <p:cNvPr id="6" name="Rectangle 5"/>
          <p:cNvSpPr/>
          <p:nvPr/>
        </p:nvSpPr>
        <p:spPr>
          <a:xfrm>
            <a:off x="4572000" y="1219200"/>
            <a:ext cx="22098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181600" y="1905000"/>
            <a:ext cx="990600" cy="14478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5257800" y="2057400"/>
            <a:ext cx="838200" cy="646331"/>
          </a:xfrm>
          <a:prstGeom prst="rect">
            <a:avLst/>
          </a:prstGeom>
          <a:noFill/>
        </p:spPr>
        <p:txBody>
          <a:bodyPr wrap="square" rtlCol="0">
            <a:spAutoFit/>
          </a:bodyPr>
          <a:lstStyle/>
          <a:p>
            <a:pPr algn="ctr"/>
            <a:r>
              <a:rPr lang="en-US" dirty="0" smtClean="0">
                <a:solidFill>
                  <a:schemeClr val="bg1"/>
                </a:solidFill>
              </a:rPr>
              <a:t>60% H</a:t>
            </a:r>
            <a:r>
              <a:rPr lang="en-US" baseline="-25000" dirty="0" smtClean="0">
                <a:solidFill>
                  <a:schemeClr val="bg1"/>
                </a:solidFill>
              </a:rPr>
              <a:t>2</a:t>
            </a:r>
            <a:r>
              <a:rPr lang="en-US" dirty="0" smtClean="0">
                <a:solidFill>
                  <a:schemeClr val="bg1"/>
                </a:solidFill>
              </a:rPr>
              <a:t>O </a:t>
            </a:r>
            <a:endParaRPr lang="en-US" dirty="0">
              <a:solidFill>
                <a:schemeClr val="bg1"/>
              </a:solidFill>
            </a:endParaRPr>
          </a:p>
        </p:txBody>
      </p:sp>
      <p:sp>
        <p:nvSpPr>
          <p:cNvPr id="11" name="Rectangle 10"/>
          <p:cNvSpPr/>
          <p:nvPr/>
        </p:nvSpPr>
        <p:spPr>
          <a:xfrm>
            <a:off x="5562600" y="1219200"/>
            <a:ext cx="10668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60% </a:t>
            </a:r>
            <a:r>
              <a:rPr lang="en-US" dirty="0" smtClean="0">
                <a:solidFill>
                  <a:schemeClr val="bg1"/>
                </a:solidFill>
              </a:rPr>
              <a:t>H</a:t>
            </a:r>
            <a:r>
              <a:rPr lang="en-US" baseline="-25000" dirty="0" smtClean="0">
                <a:solidFill>
                  <a:schemeClr val="bg1"/>
                </a:solidFill>
              </a:rPr>
              <a:t>2</a:t>
            </a:r>
            <a:r>
              <a:rPr lang="en-US" dirty="0" smtClean="0">
                <a:solidFill>
                  <a:schemeClr val="bg1"/>
                </a:solidFill>
              </a:rPr>
              <a:t>O </a:t>
            </a:r>
            <a:endParaRPr lang="en-US" dirty="0"/>
          </a:p>
        </p:txBody>
      </p:sp>
      <p:sp>
        <p:nvSpPr>
          <p:cNvPr id="12" name="Slide Number Placeholder 11"/>
          <p:cNvSpPr>
            <a:spLocks noGrp="1"/>
          </p:cNvSpPr>
          <p:nvPr>
            <p:ph type="sldNum" sz="quarter" idx="12"/>
          </p:nvPr>
        </p:nvSpPr>
        <p:spPr/>
        <p:txBody>
          <a:bodyPr/>
          <a:lstStyle/>
          <a:p>
            <a:pPr>
              <a:defRPr/>
            </a:pPr>
            <a:fld id="{9C0A22CB-ACA7-4EE1-AB78-C8B0A97C6B0F}" type="slidenum">
              <a:rPr lang="en-US" smtClean="0"/>
              <a:pPr>
                <a:defRPr/>
              </a:pPr>
              <a:t>16</a:t>
            </a:fld>
            <a:endParaRPr lang="en-US"/>
          </a:p>
        </p:txBody>
      </p:sp>
      <p:sp>
        <p:nvSpPr>
          <p:cNvPr id="13" name="CAI1"/>
          <p:cNvSpPr/>
          <p:nvPr>
            <p:custDataLst>
              <p:tags r:id="rId4"/>
            </p:custDataLst>
          </p:nvPr>
        </p:nvSpPr>
        <p:spPr>
          <a:xfrm>
            <a:off x="172720" y="2959100"/>
            <a:ext cx="355599" cy="355600"/>
          </a:xfrm>
          <a:prstGeom prst="rightArrow">
            <a:avLst>
              <a:gd name="adj1" fmla="val 49190"/>
              <a:gd name="adj2" fmla="val 28010"/>
            </a:avLst>
          </a:prstGeom>
          <a:gradFill flip="none" rotWithShape="1">
            <a:gsLst>
              <a:gs pos="0">
                <a:srgbClr val="008000"/>
              </a:gs>
              <a:gs pos="100000">
                <a:srgbClr val="FFFFF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274636"/>
            <a:ext cx="4419600" cy="1401763"/>
          </a:xfrm>
        </p:spPr>
        <p:txBody>
          <a:bodyPr/>
          <a:lstStyle/>
          <a:p>
            <a:r>
              <a:rPr lang="en-US" dirty="0" smtClean="0"/>
              <a:t>Extra</a:t>
            </a:r>
            <a:br>
              <a:rPr lang="en-US" dirty="0" smtClean="0"/>
            </a:br>
            <a:r>
              <a:rPr lang="en-US" dirty="0" smtClean="0"/>
              <a:t>What type solution is the cell in?</a:t>
            </a:r>
            <a:endParaRPr lang="en-US" dirty="0"/>
          </a:p>
        </p:txBody>
      </p:sp>
      <p:sp>
        <p:nvSpPr>
          <p:cNvPr id="3" name="TPAnswers"/>
          <p:cNvSpPr>
            <a:spLocks noGrp="1"/>
          </p:cNvSpPr>
          <p:nvPr>
            <p:ph sz="quarter" idx="1"/>
            <p:custDataLst>
              <p:tags r:id="rId3"/>
            </p:custDataLst>
          </p:nvPr>
        </p:nvSpPr>
        <p:spPr>
          <a:xfrm>
            <a:off x="457200" y="1600200"/>
            <a:ext cx="4114800" cy="4937760"/>
          </a:xfrm>
        </p:spPr>
        <p:txBody>
          <a:bodyPr>
            <a:normAutofit/>
          </a:bodyPr>
          <a:lstStyle/>
          <a:p>
            <a:pPr marL="514350" indent="-514350">
              <a:spcBef>
                <a:spcPct val="20000"/>
              </a:spcBef>
              <a:spcAft>
                <a:spcPts val="0"/>
              </a:spcAft>
              <a:buFont typeface="Wingdings 3" pitchFamily="18" charset="2"/>
              <a:buAutoNum type="alphaUcPeriod"/>
            </a:pPr>
            <a:r>
              <a:rPr lang="en-US" sz="3200" dirty="0" smtClean="0"/>
              <a:t>Hypertonic</a:t>
            </a:r>
          </a:p>
          <a:p>
            <a:pPr marL="514350" indent="-514350">
              <a:spcBef>
                <a:spcPct val="20000"/>
              </a:spcBef>
              <a:spcAft>
                <a:spcPts val="0"/>
              </a:spcAft>
              <a:buFont typeface="Wingdings 3" pitchFamily="18" charset="2"/>
              <a:buAutoNum type="alphaUcPeriod"/>
            </a:pPr>
            <a:r>
              <a:rPr lang="en-US" sz="3200" dirty="0" smtClean="0"/>
              <a:t>Hypotonic</a:t>
            </a:r>
          </a:p>
          <a:p>
            <a:pPr marL="514350" indent="-514350">
              <a:spcBef>
                <a:spcPct val="20000"/>
              </a:spcBef>
              <a:spcAft>
                <a:spcPts val="0"/>
              </a:spcAft>
              <a:buFont typeface="Wingdings 3" pitchFamily="18" charset="2"/>
              <a:buAutoNum type="alphaUcPeriod"/>
            </a:pPr>
            <a:r>
              <a:rPr lang="en-US" sz="3200" dirty="0" smtClean="0"/>
              <a:t>Isotonic</a:t>
            </a:r>
          </a:p>
          <a:p>
            <a:pPr marL="514350" indent="-514350">
              <a:spcBef>
                <a:spcPct val="20000"/>
              </a:spcBef>
              <a:spcAft>
                <a:spcPts val="0"/>
              </a:spcAft>
              <a:buFont typeface="Wingdings 3" pitchFamily="18" charset="2"/>
              <a:buAutoNum type="alphaUcPeriod"/>
            </a:pPr>
            <a:r>
              <a:rPr lang="en-US" sz="3200" dirty="0" err="1" smtClean="0"/>
              <a:t>aquatonic</a:t>
            </a:r>
            <a:endParaRPr lang="en-US" sz="3200" dirty="0"/>
          </a:p>
        </p:txBody>
      </p:sp>
      <p:graphicFrame>
        <p:nvGraphicFramePr>
          <p:cNvPr id="4" name="TPChart"/>
          <p:cNvGraphicFramePr>
            <a:graphicFrameLocks noChangeAspect="1"/>
          </p:cNvGraphicFramePr>
          <p:nvPr/>
        </p:nvGraphicFramePr>
        <p:xfrm>
          <a:off x="6066366" y="3352800"/>
          <a:ext cx="3014133" cy="3390900"/>
        </p:xfrm>
        <a:graphic>
          <a:graphicData uri="http://schemas.openxmlformats.org/presentationml/2006/ole">
            <p:oleObj spid="_x0000_s11266" name="Chart" r:id="rId6" imgW="4572034" imgH="5143584" progId="MSGraph.Chart.8">
              <p:embed followColorScheme="full"/>
            </p:oleObj>
          </a:graphicData>
        </a:graphic>
      </p:graphicFrame>
      <p:sp>
        <p:nvSpPr>
          <p:cNvPr id="5" name="Rectangle 4"/>
          <p:cNvSpPr/>
          <p:nvPr/>
        </p:nvSpPr>
        <p:spPr>
          <a:xfrm>
            <a:off x="4572000" y="1219200"/>
            <a:ext cx="22098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257800" y="1981200"/>
            <a:ext cx="990600" cy="14478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5334000" y="1981200"/>
            <a:ext cx="838200" cy="646331"/>
          </a:xfrm>
          <a:prstGeom prst="rect">
            <a:avLst/>
          </a:prstGeom>
          <a:noFill/>
        </p:spPr>
        <p:txBody>
          <a:bodyPr wrap="square" rtlCol="0">
            <a:spAutoFit/>
          </a:bodyPr>
          <a:lstStyle/>
          <a:p>
            <a:pPr algn="ctr"/>
            <a:r>
              <a:rPr lang="en-US" dirty="0" smtClean="0">
                <a:solidFill>
                  <a:schemeClr val="bg1"/>
                </a:solidFill>
              </a:rPr>
              <a:t>60% solute </a:t>
            </a:r>
            <a:endParaRPr lang="en-US" dirty="0">
              <a:solidFill>
                <a:schemeClr val="bg1"/>
              </a:solidFill>
            </a:endParaRPr>
          </a:p>
        </p:txBody>
      </p:sp>
      <p:sp>
        <p:nvSpPr>
          <p:cNvPr id="11" name="Rectangle 10"/>
          <p:cNvSpPr/>
          <p:nvPr/>
        </p:nvSpPr>
        <p:spPr>
          <a:xfrm>
            <a:off x="5562600" y="1219200"/>
            <a:ext cx="10668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40% </a:t>
            </a:r>
            <a:r>
              <a:rPr lang="en-US" dirty="0" smtClean="0">
                <a:solidFill>
                  <a:schemeClr val="bg1"/>
                </a:solidFill>
              </a:rPr>
              <a:t>solute </a:t>
            </a:r>
            <a:endParaRPr lang="en-US" dirty="0"/>
          </a:p>
        </p:txBody>
      </p:sp>
      <p:sp>
        <p:nvSpPr>
          <p:cNvPr id="12" name="Slide Number Placeholder 11"/>
          <p:cNvSpPr>
            <a:spLocks noGrp="1"/>
          </p:cNvSpPr>
          <p:nvPr>
            <p:ph type="sldNum" sz="quarter" idx="12"/>
          </p:nvPr>
        </p:nvSpPr>
        <p:spPr/>
        <p:txBody>
          <a:bodyPr/>
          <a:lstStyle/>
          <a:p>
            <a:pPr>
              <a:defRPr/>
            </a:pPr>
            <a:fld id="{9C0A22CB-ACA7-4EE1-AB78-C8B0A97C6B0F}" type="slidenum">
              <a:rPr lang="en-US" smtClean="0"/>
              <a:pPr>
                <a:defRPr/>
              </a:pPr>
              <a:t>17</a:t>
            </a:fld>
            <a:endParaRPr lang="en-US"/>
          </a:p>
        </p:txBody>
      </p:sp>
      <p:sp>
        <p:nvSpPr>
          <p:cNvPr id="13" name="CAI1"/>
          <p:cNvSpPr/>
          <p:nvPr>
            <p:custDataLst>
              <p:tags r:id="rId4"/>
            </p:custDataLst>
          </p:nvPr>
        </p:nvSpPr>
        <p:spPr>
          <a:xfrm>
            <a:off x="172720" y="2286000"/>
            <a:ext cx="513080" cy="444500"/>
          </a:xfrm>
          <a:prstGeom prst="star5">
            <a:avLst/>
          </a:prstGeom>
          <a:gradFill flip="none" rotWithShape="1">
            <a:gsLst>
              <a:gs pos="0">
                <a:srgbClr val="FFFF00"/>
              </a:gs>
              <a:gs pos="100000">
                <a:srgbClr val="FFFFFF"/>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609600"/>
            <a:ext cx="8686800" cy="1447800"/>
          </a:xfrm>
        </p:spPr>
        <p:txBody>
          <a:bodyPr/>
          <a:lstStyle/>
          <a:p>
            <a:r>
              <a:rPr lang="en-US" sz="2800" dirty="0" smtClean="0"/>
              <a:t>12 What process explains the passive movement of </a:t>
            </a:r>
            <a:r>
              <a:rPr lang="en-US" sz="2800" b="1" dirty="0" smtClean="0"/>
              <a:t>water</a:t>
            </a:r>
            <a:r>
              <a:rPr lang="en-US" sz="2800" dirty="0" smtClean="0"/>
              <a:t> across a semi-permeable membrane?</a:t>
            </a:r>
            <a:endParaRPr lang="en-US" sz="2800" dirty="0"/>
          </a:p>
        </p:txBody>
      </p:sp>
      <p:sp>
        <p:nvSpPr>
          <p:cNvPr id="3" name="TPAnswers"/>
          <p:cNvSpPr>
            <a:spLocks noGrp="1"/>
          </p:cNvSpPr>
          <p:nvPr>
            <p:ph sz="quarter" idx="1"/>
            <p:custDataLst>
              <p:tags r:id="rId3"/>
            </p:custDataLst>
          </p:nvPr>
        </p:nvSpPr>
        <p:spPr>
          <a:xfrm>
            <a:off x="457200" y="2057400"/>
            <a:ext cx="4114800" cy="4480560"/>
          </a:xfrm>
        </p:spPr>
        <p:txBody>
          <a:bodyPr>
            <a:normAutofit/>
          </a:bodyPr>
          <a:lstStyle/>
          <a:p>
            <a:pPr marL="514350" indent="-514350">
              <a:spcBef>
                <a:spcPct val="20000"/>
              </a:spcBef>
              <a:spcAft>
                <a:spcPts val="0"/>
              </a:spcAft>
              <a:buFont typeface="Wingdings 3" pitchFamily="18" charset="2"/>
              <a:buAutoNum type="alphaUcPeriod"/>
            </a:pPr>
            <a:r>
              <a:rPr lang="en-US" sz="3200" dirty="0" smtClean="0"/>
              <a:t>Osmosis</a:t>
            </a:r>
          </a:p>
          <a:p>
            <a:pPr marL="514350" indent="-514350">
              <a:spcBef>
                <a:spcPct val="20000"/>
              </a:spcBef>
              <a:spcAft>
                <a:spcPts val="0"/>
              </a:spcAft>
              <a:buFont typeface="Wingdings 3" pitchFamily="18" charset="2"/>
              <a:buAutoNum type="alphaUcPeriod"/>
            </a:pPr>
            <a:r>
              <a:rPr lang="en-US" sz="3200" dirty="0" smtClean="0"/>
              <a:t>Diffusion</a:t>
            </a:r>
          </a:p>
          <a:p>
            <a:pPr marL="514350" indent="-514350">
              <a:spcBef>
                <a:spcPct val="20000"/>
              </a:spcBef>
              <a:spcAft>
                <a:spcPts val="0"/>
              </a:spcAft>
              <a:buFont typeface="Wingdings 3" pitchFamily="18" charset="2"/>
              <a:buAutoNum type="alphaUcPeriod"/>
            </a:pPr>
            <a:r>
              <a:rPr lang="en-US" sz="3200" dirty="0" smtClean="0"/>
              <a:t>Active transport</a:t>
            </a:r>
          </a:p>
          <a:p>
            <a:pPr marL="514350" indent="-514350">
              <a:spcBef>
                <a:spcPct val="20000"/>
              </a:spcBef>
              <a:spcAft>
                <a:spcPts val="0"/>
              </a:spcAft>
              <a:buFont typeface="Wingdings 3" pitchFamily="18" charset="2"/>
              <a:buAutoNum type="alphaUcPeriod"/>
            </a:pPr>
            <a:r>
              <a:rPr lang="en-US" sz="3200" dirty="0" smtClean="0"/>
              <a:t>Facilitated Diffusion</a:t>
            </a:r>
            <a:endParaRPr lang="en-US" sz="3200" dirty="0"/>
          </a:p>
        </p:txBody>
      </p:sp>
      <p:graphicFrame>
        <p:nvGraphicFramePr>
          <p:cNvPr id="4" name="TPChart"/>
          <p:cNvGraphicFramePr>
            <a:graphicFrameLocks noChangeAspect="1"/>
          </p:cNvGraphicFramePr>
          <p:nvPr/>
        </p:nvGraphicFramePr>
        <p:xfrm>
          <a:off x="5930900" y="3200400"/>
          <a:ext cx="3149600" cy="3543300"/>
        </p:xfrm>
        <a:graphic>
          <a:graphicData uri="http://schemas.openxmlformats.org/presentationml/2006/ole">
            <p:oleObj spid="_x0000_s25602" name="Chart" r:id="rId6" imgW="4572034" imgH="5143584" progId="MSGraph.Chart.8">
              <p:embed followColorScheme="full"/>
            </p:oleObj>
          </a:graphicData>
        </a:graphic>
      </p:graphicFrame>
      <p:sp>
        <p:nvSpPr>
          <p:cNvPr id="7" name="CAI1"/>
          <p:cNvSpPr/>
          <p:nvPr>
            <p:custDataLst>
              <p:tags r:id="rId4"/>
            </p:custDataLst>
          </p:nvPr>
        </p:nvSpPr>
        <p:spPr>
          <a:xfrm rot="10800000">
            <a:off x="223520" y="2200486"/>
            <a:ext cx="292100" cy="2921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pPr>
              <a:defRPr/>
            </a:pPr>
            <a:fld id="{9C0A22CB-ACA7-4EE1-AB78-C8B0A97C6B0F}" type="slidenum">
              <a:rPr lang="en-US" smtClean="0"/>
              <a:pPr>
                <a:defRPr/>
              </a:pPr>
              <a:t>18</a:t>
            </a:fld>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274636"/>
            <a:ext cx="9144000" cy="1858964"/>
          </a:xfrm>
        </p:spPr>
        <p:txBody>
          <a:bodyPr/>
          <a:lstStyle/>
          <a:p>
            <a:r>
              <a:rPr lang="en-US" sz="2400" dirty="0" smtClean="0"/>
              <a:t>13 Red blood cells &amp; other animal cells which don’t have a cell wall burst if they are in what type of a solution?  Small dots are water molecules; larger dots are solute.</a:t>
            </a:r>
            <a:endParaRPr lang="en-US" sz="2400" dirty="0"/>
          </a:p>
        </p:txBody>
      </p:sp>
      <p:sp>
        <p:nvSpPr>
          <p:cNvPr id="3" name="TPAnswers"/>
          <p:cNvSpPr>
            <a:spLocks noGrp="1"/>
          </p:cNvSpPr>
          <p:nvPr>
            <p:ph sz="quarter" idx="1"/>
            <p:custDataLst>
              <p:tags r:id="rId3"/>
            </p:custDataLst>
          </p:nvPr>
        </p:nvSpPr>
        <p:spPr>
          <a:xfrm>
            <a:off x="457200" y="2590800"/>
            <a:ext cx="4114800" cy="3947160"/>
          </a:xfrm>
        </p:spPr>
        <p:txBody>
          <a:bodyPr>
            <a:normAutofit/>
          </a:bodyPr>
          <a:lstStyle/>
          <a:p>
            <a:pPr marL="514350" indent="-514350">
              <a:spcBef>
                <a:spcPct val="20000"/>
              </a:spcBef>
              <a:spcAft>
                <a:spcPts val="0"/>
              </a:spcAft>
              <a:buFont typeface="Wingdings 3" pitchFamily="18" charset="2"/>
              <a:buAutoNum type="alphaUcPeriod"/>
            </a:pPr>
            <a:r>
              <a:rPr lang="en-US" sz="3200" dirty="0" smtClean="0"/>
              <a:t>Hypertonic</a:t>
            </a:r>
          </a:p>
          <a:p>
            <a:pPr marL="514350" indent="-514350">
              <a:spcBef>
                <a:spcPct val="20000"/>
              </a:spcBef>
              <a:spcAft>
                <a:spcPts val="0"/>
              </a:spcAft>
              <a:buFont typeface="Wingdings 3" pitchFamily="18" charset="2"/>
              <a:buAutoNum type="alphaUcPeriod"/>
            </a:pPr>
            <a:r>
              <a:rPr lang="en-US" sz="3200" dirty="0" smtClean="0"/>
              <a:t>Isotonic</a:t>
            </a:r>
          </a:p>
          <a:p>
            <a:pPr marL="514350" indent="-514350">
              <a:spcBef>
                <a:spcPct val="20000"/>
              </a:spcBef>
              <a:spcAft>
                <a:spcPts val="0"/>
              </a:spcAft>
              <a:buFont typeface="Wingdings 3" pitchFamily="18" charset="2"/>
              <a:buAutoNum type="alphaUcPeriod"/>
            </a:pPr>
            <a:r>
              <a:rPr lang="en-US" sz="3200" dirty="0" smtClean="0"/>
              <a:t>Hypotonic </a:t>
            </a:r>
          </a:p>
          <a:p>
            <a:pPr marL="514350" indent="-514350">
              <a:spcBef>
                <a:spcPct val="20000"/>
              </a:spcBef>
              <a:spcAft>
                <a:spcPts val="0"/>
              </a:spcAft>
              <a:buFont typeface="Wingdings 3" pitchFamily="18" charset="2"/>
              <a:buAutoNum type="alphaUcPeriod"/>
            </a:pPr>
            <a:r>
              <a:rPr lang="en-US" sz="3200" dirty="0" err="1" smtClean="0"/>
              <a:t>Aquatonic</a:t>
            </a:r>
            <a:endParaRPr lang="en-US" sz="3200" dirty="0"/>
          </a:p>
        </p:txBody>
      </p:sp>
      <p:graphicFrame>
        <p:nvGraphicFramePr>
          <p:cNvPr id="4" name="TPChart"/>
          <p:cNvGraphicFramePr>
            <a:graphicFrameLocks noChangeAspect="1"/>
          </p:cNvGraphicFramePr>
          <p:nvPr/>
        </p:nvGraphicFramePr>
        <p:xfrm>
          <a:off x="5863166" y="3124200"/>
          <a:ext cx="3217333" cy="3619500"/>
        </p:xfrm>
        <a:graphic>
          <a:graphicData uri="http://schemas.openxmlformats.org/presentationml/2006/ole">
            <p:oleObj spid="_x0000_s9218" name="Chart" r:id="rId6" imgW="4572034" imgH="5143584" progId="MSGraph.Chart.8">
              <p:embed followColorScheme="full"/>
            </p:oleObj>
          </a:graphicData>
        </a:graphic>
      </p:graphicFrame>
      <p:sp>
        <p:nvSpPr>
          <p:cNvPr id="6" name="CAI1"/>
          <p:cNvSpPr/>
          <p:nvPr>
            <p:custDataLst>
              <p:tags r:id="rId4"/>
            </p:custDataLst>
          </p:nvPr>
        </p:nvSpPr>
        <p:spPr>
          <a:xfrm>
            <a:off x="172720" y="3827949"/>
            <a:ext cx="355599" cy="355600"/>
          </a:xfrm>
          <a:prstGeom prst="star5">
            <a:avLst/>
          </a:prstGeom>
          <a:gradFill flip="none" rotWithShape="1">
            <a:gsLst>
              <a:gs pos="0">
                <a:srgbClr val="FFFF00"/>
              </a:gs>
              <a:gs pos="100000">
                <a:srgbClr val="FFFFFF"/>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19" name="Picture 114" descr="http://biology.unm.edu/ccouncil/Biology_124/Images/tonicity1.jpeg"/>
          <p:cNvPicPr>
            <a:picLocks noChangeAspect="1" noChangeArrowheads="1"/>
          </p:cNvPicPr>
          <p:nvPr/>
        </p:nvPicPr>
        <p:blipFill>
          <a:blip r:embed="rId7" r:link="rId8" cstate="print"/>
          <a:srcRect b="57916"/>
          <a:stretch>
            <a:fillRect/>
          </a:stretch>
        </p:blipFill>
        <p:spPr bwMode="auto">
          <a:xfrm>
            <a:off x="3200400" y="2667000"/>
            <a:ext cx="4926012" cy="14097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9C0A22CB-ACA7-4EE1-AB78-C8B0A97C6B0F}" type="slidenum">
              <a:rPr lang="en-US" smtClean="0"/>
              <a:pPr>
                <a:defRPr/>
              </a:pPr>
              <a:t>19</a:t>
            </a:fld>
            <a:endParaRPr lang="en-US"/>
          </a:p>
        </p:txBody>
      </p:sp>
      <p:sp>
        <p:nvSpPr>
          <p:cNvPr id="10" name="Rectangle 9"/>
          <p:cNvSpPr/>
          <p:nvPr/>
        </p:nvSpPr>
        <p:spPr>
          <a:xfrm>
            <a:off x="5105400" y="2819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1" name="Rectangle 10"/>
          <p:cNvSpPr/>
          <p:nvPr/>
        </p:nvSpPr>
        <p:spPr>
          <a:xfrm>
            <a:off x="4267200" y="2895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2" name="Rectangle 11"/>
          <p:cNvSpPr/>
          <p:nvPr/>
        </p:nvSpPr>
        <p:spPr>
          <a:xfrm>
            <a:off x="5867400" y="3581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3" name="Rectangle 12"/>
          <p:cNvSpPr/>
          <p:nvPr/>
        </p:nvSpPr>
        <p:spPr>
          <a:xfrm>
            <a:off x="5943600" y="2895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4" name="Rectangle 13"/>
          <p:cNvSpPr/>
          <p:nvPr/>
        </p:nvSpPr>
        <p:spPr>
          <a:xfrm>
            <a:off x="5181600" y="3657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5" name="Rectangle 14"/>
          <p:cNvSpPr/>
          <p:nvPr/>
        </p:nvSpPr>
        <p:spPr>
          <a:xfrm>
            <a:off x="7543800" y="3581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6" name="Rectangle 15"/>
          <p:cNvSpPr/>
          <p:nvPr/>
        </p:nvSpPr>
        <p:spPr>
          <a:xfrm>
            <a:off x="6934200" y="3352800"/>
            <a:ext cx="381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7" name="Rectangle 16"/>
          <p:cNvSpPr/>
          <p:nvPr/>
        </p:nvSpPr>
        <p:spPr>
          <a:xfrm>
            <a:off x="7391400" y="2743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lstStyle/>
          <a:p>
            <a:r>
              <a:rPr lang="en-US" dirty="0" smtClean="0"/>
              <a:t>Tutorials on cell transport</a:t>
            </a:r>
            <a:endParaRPr lang="en-US" dirty="0"/>
          </a:p>
        </p:txBody>
      </p:sp>
      <p:sp>
        <p:nvSpPr>
          <p:cNvPr id="3" name="Content Placeholder 2"/>
          <p:cNvSpPr>
            <a:spLocks noGrp="1"/>
          </p:cNvSpPr>
          <p:nvPr>
            <p:ph sz="quarter" idx="1"/>
          </p:nvPr>
        </p:nvSpPr>
        <p:spPr>
          <a:xfrm>
            <a:off x="228600" y="762000"/>
            <a:ext cx="8686800" cy="5791200"/>
          </a:xfrm>
        </p:spPr>
        <p:txBody>
          <a:bodyPr/>
          <a:lstStyle/>
          <a:p>
            <a:pPr>
              <a:buNone/>
            </a:pPr>
            <a:r>
              <a:rPr lang="en-US" sz="1800" dirty="0" smtClean="0"/>
              <a:t>Passive transport</a:t>
            </a:r>
          </a:p>
          <a:p>
            <a:pPr>
              <a:buNone/>
            </a:pPr>
            <a:r>
              <a:rPr lang="en-US" sz="1800" dirty="0" smtClean="0"/>
              <a:t>Tutorial on diffusion, facilitated diffusion, and active transport</a:t>
            </a:r>
          </a:p>
          <a:p>
            <a:pPr>
              <a:buNone/>
            </a:pPr>
            <a:r>
              <a:rPr lang="en-US" sz="1800" dirty="0" smtClean="0">
                <a:hlinkClick r:id="rId2"/>
              </a:rPr>
              <a:t>http://www.sumanasinc.com/webcontent/animations/content/diffusion.html</a:t>
            </a:r>
          </a:p>
          <a:p>
            <a:pPr>
              <a:buNone/>
            </a:pPr>
            <a:r>
              <a:rPr lang="en-US" sz="1200" u="sng" dirty="0" smtClean="0">
                <a:latin typeface="Arial" pitchFamily="34" charset="0"/>
                <a:cs typeface="Arial" pitchFamily="34" charset="0"/>
                <a:hlinkClick r:id="rId2"/>
              </a:rPr>
              <a:t>     </a:t>
            </a:r>
          </a:p>
          <a:p>
            <a:pPr>
              <a:buNone/>
            </a:pPr>
            <a:r>
              <a:rPr lang="en-US" sz="1800" dirty="0" smtClean="0">
                <a:hlinkClick r:id="rId2"/>
              </a:rPr>
              <a:t>http://highered.mcgraw-hill.com/sites/0072495855/student_view0/chapter2/animation__how_facilitated_diffusion_works.html</a:t>
            </a:r>
            <a:r>
              <a:rPr lang="en-US" sz="1800" dirty="0" smtClean="0"/>
              <a:t>     </a:t>
            </a:r>
          </a:p>
          <a:p>
            <a:pPr>
              <a:buNone/>
            </a:pPr>
            <a:endParaRPr lang="en-US" sz="1800" dirty="0" smtClean="0"/>
          </a:p>
          <a:p>
            <a:pPr>
              <a:buNone/>
            </a:pPr>
            <a:r>
              <a:rPr lang="en-US" sz="1800" dirty="0" smtClean="0">
                <a:hlinkClick r:id="rId3"/>
              </a:rPr>
              <a:t>http://highered.mcgraw-hill.com/sites/0072495855/student_view0/chapter2/animation__how_osmosis_works.html</a:t>
            </a:r>
            <a:endParaRPr lang="en-US" sz="1800" dirty="0" smtClean="0"/>
          </a:p>
          <a:p>
            <a:pPr>
              <a:buNone/>
            </a:pPr>
            <a:endParaRPr lang="en-US" sz="1800" dirty="0" smtClean="0"/>
          </a:p>
          <a:p>
            <a:pPr>
              <a:buNone/>
            </a:pPr>
            <a:r>
              <a:rPr lang="en-US" sz="1800" dirty="0" smtClean="0">
                <a:hlinkClick r:id="rId4"/>
              </a:rPr>
              <a:t>http://highered.mcgraw-hill.com/sites/0072495855/student_view0/chapter2/animation__how_the_sodium_potassium_pump_works.html</a:t>
            </a:r>
            <a:endParaRPr lang="en-US" sz="1800" dirty="0" smtClean="0"/>
          </a:p>
          <a:p>
            <a:pPr>
              <a:buNone/>
            </a:pPr>
            <a:endParaRPr lang="en-US" sz="1800" dirty="0" smtClean="0"/>
          </a:p>
          <a:p>
            <a:pPr>
              <a:buNone/>
            </a:pPr>
            <a:r>
              <a:rPr lang="en-US" sz="1800" dirty="0" smtClean="0">
                <a:hlinkClick r:id="rId5"/>
              </a:rPr>
              <a:t>http://highered.mcgraw-hill.com/olcweb/cgi/pluginpop.cgi?it=swf::535::535::/sites/dl/free/0072437316/120068/bio02.swf::Endocytosis%20and%20Exocytosis</a:t>
            </a:r>
            <a:endParaRPr lang="en-US" sz="1800" dirty="0" smtClean="0"/>
          </a:p>
          <a:p>
            <a:pPr>
              <a:buNone/>
            </a:pPr>
            <a:endParaRPr lang="en-US" sz="1800" dirty="0" smtClean="0"/>
          </a:p>
          <a:p>
            <a:pPr>
              <a:buNone/>
            </a:pPr>
            <a:endParaRPr lang="en-US" dirty="0" smtClean="0"/>
          </a:p>
          <a:p>
            <a:pPr>
              <a:buNone/>
            </a:pPr>
            <a:endParaRPr lang="en-US" dirty="0" smtClean="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pPr>
              <a:defRPr/>
            </a:pPr>
            <a:fld id="{9C0A22CB-ACA7-4EE1-AB78-C8B0A97C6B0F}"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9C0A22CB-ACA7-4EE1-AB78-C8B0A97C6B0F}" type="slidenum">
              <a:rPr lang="en-US" smtClean="0"/>
              <a:pPr>
                <a:defRPr/>
              </a:pPr>
              <a:t>20</a:t>
            </a:fld>
            <a:endParaRPr lang="en-US"/>
          </a:p>
        </p:txBody>
      </p:sp>
      <p:pic>
        <p:nvPicPr>
          <p:cNvPr id="40962" name="Picture 2"/>
          <p:cNvPicPr>
            <a:picLocks noGrp="1" noChangeAspect="1" noChangeArrowheads="1"/>
          </p:cNvPicPr>
          <p:nvPr>
            <p:ph sz="quarter" idx="1"/>
          </p:nvPr>
        </p:nvPicPr>
        <p:blipFill>
          <a:blip r:embed="rId2" cstate="print"/>
          <a:srcRect l="5360"/>
          <a:stretch>
            <a:fillRect/>
          </a:stretch>
        </p:blipFill>
        <p:spPr bwMode="auto">
          <a:xfrm>
            <a:off x="2209800" y="2667000"/>
            <a:ext cx="5381625" cy="2133600"/>
          </a:xfrm>
          <a:prstGeom prst="rect">
            <a:avLst/>
          </a:prstGeom>
          <a:noFill/>
          <a:ln w="9525">
            <a:noFill/>
            <a:miter lim="800000"/>
            <a:headEnd/>
            <a:tailEnd/>
          </a:ln>
          <a:effectLst/>
        </p:spPr>
      </p:pic>
      <p:sp>
        <p:nvSpPr>
          <p:cNvPr id="7" name="Rectangle 6"/>
          <p:cNvSpPr/>
          <p:nvPr/>
        </p:nvSpPr>
        <p:spPr>
          <a:xfrm>
            <a:off x="685800" y="4648200"/>
            <a:ext cx="3048000" cy="1600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Equal water and solute concentration in/out; the same amount of water enters &amp; exits because the cell is already at concentration equilibrium.</a:t>
            </a:r>
            <a:endParaRPr lang="en-US" dirty="0"/>
          </a:p>
        </p:txBody>
      </p:sp>
      <p:sp>
        <p:nvSpPr>
          <p:cNvPr id="9" name="Rectangle 8"/>
          <p:cNvSpPr/>
          <p:nvPr/>
        </p:nvSpPr>
        <p:spPr>
          <a:xfrm>
            <a:off x="5791200" y="4876800"/>
            <a:ext cx="2971800" cy="1676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Higher water and less solute inside versus lower water &amp; higher solute outside—water moves down its concentration gradient (high to low) </a:t>
            </a:r>
            <a:endParaRPr lang="en-US" dirty="0"/>
          </a:p>
        </p:txBody>
      </p:sp>
      <p:sp>
        <p:nvSpPr>
          <p:cNvPr id="10" name="Rectangle 9"/>
          <p:cNvSpPr/>
          <p:nvPr/>
        </p:nvSpPr>
        <p:spPr>
          <a:xfrm>
            <a:off x="3048000" y="914400"/>
            <a:ext cx="2971800" cy="182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Lower water and higher solute inside cell versus higher  water &amp; lower solute outside—water moves down its concentration gradient (high to low)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6"/>
            <a:ext cx="8229600" cy="2163764"/>
          </a:xfrm>
        </p:spPr>
        <p:txBody>
          <a:bodyPr/>
          <a:lstStyle/>
          <a:p>
            <a:r>
              <a:rPr lang="en-US" dirty="0" smtClean="0"/>
              <a:t>Why don’t plant cells burst after lots of rain makes the soil hypotonic compared to the cell cytoplasm?</a:t>
            </a:r>
            <a:endParaRPr lang="en-US" dirty="0"/>
          </a:p>
        </p:txBody>
      </p:sp>
      <p:sp>
        <p:nvSpPr>
          <p:cNvPr id="3" name="TPAnswers"/>
          <p:cNvSpPr>
            <a:spLocks noGrp="1"/>
          </p:cNvSpPr>
          <p:nvPr>
            <p:ph sz="quarter" idx="1"/>
            <p:custDataLst>
              <p:tags r:id="rId3"/>
            </p:custDataLst>
          </p:nvPr>
        </p:nvSpPr>
        <p:spPr>
          <a:xfrm>
            <a:off x="457200" y="2895600"/>
            <a:ext cx="4114800" cy="3642360"/>
          </a:xfrm>
        </p:spPr>
        <p:txBody>
          <a:bodyPr>
            <a:normAutofit lnSpcReduction="10000"/>
          </a:bodyPr>
          <a:lstStyle/>
          <a:p>
            <a:pPr marL="514350" indent="-514350">
              <a:spcBef>
                <a:spcPct val="20000"/>
              </a:spcBef>
              <a:spcAft>
                <a:spcPts val="0"/>
              </a:spcAft>
              <a:buFont typeface="Wingdings 3" pitchFamily="18" charset="2"/>
              <a:buAutoNum type="alphaUcPeriod"/>
            </a:pPr>
            <a:r>
              <a:rPr lang="en-US" sz="3200" dirty="0" smtClean="0"/>
              <a:t>Plant cells have </a:t>
            </a:r>
            <a:r>
              <a:rPr lang="en-US" sz="3200" dirty="0" err="1" smtClean="0"/>
              <a:t>aquaporin</a:t>
            </a:r>
            <a:r>
              <a:rPr lang="en-US" sz="3200" dirty="0" smtClean="0"/>
              <a:t> channels</a:t>
            </a:r>
          </a:p>
          <a:p>
            <a:pPr marL="514350" indent="-514350">
              <a:spcBef>
                <a:spcPct val="20000"/>
              </a:spcBef>
              <a:spcAft>
                <a:spcPts val="0"/>
              </a:spcAft>
              <a:buFont typeface="Wingdings 3" pitchFamily="18" charset="2"/>
              <a:buAutoNum type="alphaUcPeriod"/>
            </a:pPr>
            <a:r>
              <a:rPr lang="en-US" sz="3200" dirty="0" smtClean="0"/>
              <a:t>Plant cells have cell walls</a:t>
            </a:r>
          </a:p>
          <a:p>
            <a:pPr marL="514350" indent="-514350">
              <a:spcBef>
                <a:spcPct val="20000"/>
              </a:spcBef>
              <a:spcAft>
                <a:spcPts val="0"/>
              </a:spcAft>
              <a:buFont typeface="Wingdings 3" pitchFamily="18" charset="2"/>
              <a:buAutoNum type="alphaUcPeriod"/>
            </a:pPr>
            <a:r>
              <a:rPr lang="en-US" sz="3200" dirty="0" smtClean="0"/>
              <a:t>Plant cells have </a:t>
            </a:r>
            <a:r>
              <a:rPr lang="en-US" sz="3200" smtClean="0"/>
              <a:t>cell membranes</a:t>
            </a:r>
            <a:endParaRPr lang="en-US" sz="3200" dirty="0"/>
          </a:p>
        </p:txBody>
      </p:sp>
      <p:graphicFrame>
        <p:nvGraphicFramePr>
          <p:cNvPr id="4" name="TPChart"/>
          <p:cNvGraphicFramePr>
            <a:graphicFrameLocks noChangeAspect="1"/>
          </p:cNvGraphicFramePr>
          <p:nvPr/>
        </p:nvGraphicFramePr>
        <p:xfrm>
          <a:off x="6553200" y="4048126"/>
          <a:ext cx="2269067" cy="2552700"/>
        </p:xfrm>
        <a:graphic>
          <a:graphicData uri="http://schemas.openxmlformats.org/presentationml/2006/ole">
            <p:oleObj spid="_x0000_s27650" name="Chart" r:id="rId6" imgW="4572034" imgH="5143584" progId="MSGraph.Chart.8">
              <p:embed followColorScheme="full"/>
            </p:oleObj>
          </a:graphicData>
        </a:graphic>
      </p:graphicFrame>
      <p:sp>
        <p:nvSpPr>
          <p:cNvPr id="5" name="CAI1"/>
          <p:cNvSpPr/>
          <p:nvPr>
            <p:custDataLst>
              <p:tags r:id="rId4"/>
            </p:custDataLst>
          </p:nvPr>
        </p:nvSpPr>
        <p:spPr>
          <a:xfrm>
            <a:off x="-10160" y="4452789"/>
            <a:ext cx="584200" cy="584200"/>
          </a:xfrm>
          <a:prstGeom prst="rightArrow">
            <a:avLst>
              <a:gd name="adj1" fmla="val 49190"/>
              <a:gd name="adj2" fmla="val 28010"/>
            </a:avLst>
          </a:prstGeom>
          <a:gradFill flip="none" rotWithShape="1">
            <a:gsLst>
              <a:gs pos="0">
                <a:srgbClr val="008000"/>
              </a:gs>
              <a:gs pos="100000">
                <a:srgbClr val="FFFFF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http://www.biology.arizona.edu/cell_bio/problem_sets/membranes/graphics/osmosis_plt.gif"/>
          <p:cNvPicPr/>
          <p:nvPr/>
        </p:nvPicPr>
        <p:blipFill>
          <a:blip r:embed="rId7" r:link="rId8" cstate="print"/>
          <a:srcRect/>
          <a:stretch>
            <a:fillRect/>
          </a:stretch>
        </p:blipFill>
        <p:spPr bwMode="auto">
          <a:xfrm>
            <a:off x="4038600" y="3429000"/>
            <a:ext cx="3067545" cy="16764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pPr>
              <a:defRPr/>
            </a:pPr>
            <a:fld id="{9C0A22CB-ACA7-4EE1-AB78-C8B0A97C6B0F}" type="slidenum">
              <a:rPr lang="en-US" smtClean="0"/>
              <a:pPr>
                <a:defRPr/>
              </a:pPr>
              <a:t>21</a:t>
            </a:fld>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 cell wall of plants presses inwards so that the cell doesn’t take on enough water to burst.</a:t>
            </a:r>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9C0A22CB-ACA7-4EE1-AB78-C8B0A97C6B0F}" type="slidenum">
              <a:rPr lang="en-US" smtClean="0"/>
              <a:pPr>
                <a:defRPr/>
              </a:pPr>
              <a:t>22</a:t>
            </a:fld>
            <a:endParaRPr lang="en-US"/>
          </a:p>
        </p:txBody>
      </p:sp>
      <p:pic>
        <p:nvPicPr>
          <p:cNvPr id="5" name="Picture 4" descr="http://www.biology.arizona.edu/cell_bio/problem_sets/membranes/graphics/osmosis_plt.gif"/>
          <p:cNvPicPr/>
          <p:nvPr/>
        </p:nvPicPr>
        <p:blipFill>
          <a:blip r:embed="rId2" r:link="rId3" cstate="print"/>
          <a:srcRect/>
          <a:stretch>
            <a:fillRect/>
          </a:stretch>
        </p:blipFill>
        <p:spPr bwMode="auto">
          <a:xfrm>
            <a:off x="1524000" y="2819400"/>
            <a:ext cx="5582145" cy="22860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6"/>
            <a:ext cx="8229600" cy="1401763"/>
          </a:xfrm>
        </p:spPr>
        <p:txBody>
          <a:bodyPr/>
          <a:lstStyle/>
          <a:p>
            <a:r>
              <a:rPr lang="en-US" dirty="0" smtClean="0"/>
              <a:t>Why do plants die by </a:t>
            </a:r>
            <a:r>
              <a:rPr lang="en-US" dirty="0" err="1" smtClean="0"/>
              <a:t>plasmolysis</a:t>
            </a:r>
            <a:r>
              <a:rPr lang="en-US" dirty="0" smtClean="0"/>
              <a:t> (plasma membrane breaking) near salted highways and sidewalks?</a:t>
            </a:r>
            <a:endParaRPr lang="en-US" dirty="0"/>
          </a:p>
        </p:txBody>
      </p:sp>
      <p:sp>
        <p:nvSpPr>
          <p:cNvPr id="3" name="TPAnswers"/>
          <p:cNvSpPr>
            <a:spLocks noGrp="1"/>
          </p:cNvSpPr>
          <p:nvPr>
            <p:ph sz="quarter" idx="1"/>
            <p:custDataLst>
              <p:tags r:id="rId3"/>
            </p:custDataLst>
          </p:nvPr>
        </p:nvSpPr>
        <p:spPr>
          <a:xfrm>
            <a:off x="0" y="2590800"/>
            <a:ext cx="3733800" cy="3947160"/>
          </a:xfrm>
        </p:spPr>
        <p:txBody>
          <a:bodyPr>
            <a:normAutofit lnSpcReduction="10000"/>
          </a:bodyPr>
          <a:lstStyle/>
          <a:p>
            <a:pPr marL="514350" indent="-514350">
              <a:spcBef>
                <a:spcPct val="20000"/>
              </a:spcBef>
              <a:spcAft>
                <a:spcPts val="0"/>
              </a:spcAft>
              <a:buFont typeface="Wingdings 3" pitchFamily="18" charset="2"/>
              <a:buAutoNum type="alphaUcPeriod"/>
            </a:pPr>
            <a:r>
              <a:rPr lang="en-US" sz="2800" dirty="0" smtClean="0"/>
              <a:t>They burst by taking in too much water from hypotonic soil</a:t>
            </a:r>
          </a:p>
          <a:p>
            <a:pPr marL="514350" indent="-514350">
              <a:spcBef>
                <a:spcPct val="20000"/>
              </a:spcBef>
              <a:spcAft>
                <a:spcPts val="0"/>
              </a:spcAft>
              <a:buFont typeface="Wingdings 3" pitchFamily="18" charset="2"/>
              <a:buAutoNum type="alphaUcPeriod"/>
            </a:pPr>
            <a:r>
              <a:rPr lang="en-US" sz="2800" dirty="0" smtClean="0"/>
              <a:t>They release so much water to the hypertonic soil that their membranes shrink &amp; break</a:t>
            </a:r>
            <a:endParaRPr lang="en-US" sz="2800" dirty="0"/>
          </a:p>
        </p:txBody>
      </p:sp>
      <p:graphicFrame>
        <p:nvGraphicFramePr>
          <p:cNvPr id="4" name="TPChart"/>
          <p:cNvGraphicFramePr>
            <a:graphicFrameLocks noChangeAspect="1"/>
          </p:cNvGraphicFramePr>
          <p:nvPr/>
        </p:nvGraphicFramePr>
        <p:xfrm>
          <a:off x="8229599" y="5257800"/>
          <a:ext cx="850899" cy="1485900"/>
        </p:xfrm>
        <a:graphic>
          <a:graphicData uri="http://schemas.openxmlformats.org/presentationml/2006/ole">
            <p:oleObj spid="_x0000_s29698" name="Chart" r:id="rId6" imgW="4572034" imgH="5143584" progId="MSGraph.Chart.8">
              <p:embed followColorScheme="full"/>
            </p:oleObj>
          </a:graphicData>
        </a:graphic>
      </p:graphicFrame>
      <p:pic>
        <p:nvPicPr>
          <p:cNvPr id="6" name="Picture 5" descr="http://www.biology.arizona.edu/cell_bio/problem_sets/membranes/graphics/osmosis_plt.gif"/>
          <p:cNvPicPr/>
          <p:nvPr/>
        </p:nvPicPr>
        <p:blipFill>
          <a:blip r:embed="rId7" r:link="rId8" cstate="print"/>
          <a:srcRect/>
          <a:stretch>
            <a:fillRect/>
          </a:stretch>
        </p:blipFill>
        <p:spPr bwMode="auto">
          <a:xfrm>
            <a:off x="4191000" y="1600200"/>
            <a:ext cx="3753345" cy="1905000"/>
          </a:xfrm>
          <a:prstGeom prst="rect">
            <a:avLst/>
          </a:prstGeom>
          <a:noFill/>
          <a:ln w="9525">
            <a:noFill/>
            <a:miter lim="800000"/>
            <a:headEnd/>
            <a:tailEnd/>
          </a:ln>
        </p:spPr>
      </p:pic>
      <p:pic>
        <p:nvPicPr>
          <p:cNvPr id="29700" name="Picture 4" descr="https://sharepoint.cahnrs.wsu.edu/blogs/urbanhort/Lists/Photos/ashes/salty%20pine3.jpg"/>
          <p:cNvPicPr>
            <a:picLocks noChangeAspect="1" noChangeArrowheads="1"/>
          </p:cNvPicPr>
          <p:nvPr/>
        </p:nvPicPr>
        <p:blipFill>
          <a:blip r:embed="rId9" cstate="print"/>
          <a:srcRect/>
          <a:stretch>
            <a:fillRect/>
          </a:stretch>
        </p:blipFill>
        <p:spPr bwMode="auto">
          <a:xfrm>
            <a:off x="3657600" y="3581400"/>
            <a:ext cx="4933063" cy="3276600"/>
          </a:xfrm>
          <a:prstGeom prst="rect">
            <a:avLst/>
          </a:prstGeom>
          <a:noFill/>
        </p:spPr>
      </p:pic>
      <p:sp>
        <p:nvSpPr>
          <p:cNvPr id="9" name="CAI1"/>
          <p:cNvSpPr/>
          <p:nvPr>
            <p:custDataLst>
              <p:tags r:id="rId4"/>
            </p:custDataLst>
          </p:nvPr>
        </p:nvSpPr>
        <p:spPr>
          <a:xfrm>
            <a:off x="580390" y="4172711"/>
            <a:ext cx="3094038" cy="2005584"/>
          </a:xfrm>
          <a:prstGeom prst="roundRect">
            <a:avLst/>
          </a:prstGeom>
          <a:noFill/>
          <a:ln w="25400">
            <a:solidFill>
              <a:schemeClr val="folHlin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pPr>
              <a:defRPr/>
            </a:pPr>
            <a:fld id="{9C0A22CB-ACA7-4EE1-AB78-C8B0A97C6B0F}" type="slidenum">
              <a:rPr lang="en-US" smtClean="0"/>
              <a:pPr>
                <a:defRPr/>
              </a:pPr>
              <a:t>23</a:t>
            </a:fld>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subSp spid="_x0000_s29698"/>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0"/>
          </a:xfrm>
        </p:spPr>
        <p:txBody>
          <a:bodyPr/>
          <a:lstStyle/>
          <a:p>
            <a:r>
              <a:rPr lang="en-US" dirty="0" smtClean="0"/>
              <a:t>If the cell loses most of the water stored in its large central vacuole, so little pressure is exerted on the cell membrane that it collapses inwards.  This tears the cell membrane since it was attached to the cell wall, killing the cell.  </a:t>
            </a:r>
            <a:r>
              <a:rPr lang="en-US" dirty="0" err="1" smtClean="0"/>
              <a:t>Plasmo</a:t>
            </a:r>
            <a:r>
              <a:rPr lang="en-US" dirty="0" smtClean="0"/>
              <a:t>-  plasma membrane     -</a:t>
            </a:r>
            <a:r>
              <a:rPr lang="en-US" dirty="0" err="1" smtClean="0"/>
              <a:t>lysis</a:t>
            </a:r>
            <a:r>
              <a:rPr lang="en-US" dirty="0" smtClean="0"/>
              <a:t>  -  break up</a:t>
            </a:r>
            <a:endParaRPr lang="en-US" dirty="0"/>
          </a:p>
        </p:txBody>
      </p:sp>
      <p:sp>
        <p:nvSpPr>
          <p:cNvPr id="4" name="Slide Number Placeholder 3"/>
          <p:cNvSpPr>
            <a:spLocks noGrp="1"/>
          </p:cNvSpPr>
          <p:nvPr>
            <p:ph type="sldNum" sz="quarter" idx="12"/>
          </p:nvPr>
        </p:nvSpPr>
        <p:spPr/>
        <p:txBody>
          <a:bodyPr/>
          <a:lstStyle/>
          <a:p>
            <a:pPr>
              <a:defRPr/>
            </a:pPr>
            <a:fld id="{9C0A22CB-ACA7-4EE1-AB78-C8B0A97C6B0F}" type="slidenum">
              <a:rPr lang="en-US" smtClean="0"/>
              <a:pPr>
                <a:defRPr/>
              </a:pPr>
              <a:t>24</a:t>
            </a:fld>
            <a:endParaRPr lang="en-US"/>
          </a:p>
        </p:txBody>
      </p:sp>
      <p:pic>
        <p:nvPicPr>
          <p:cNvPr id="5" name="Content Placeholder 4" descr="http://www.biology.arizona.edu/cell_bio/problem_sets/membranes/graphics/osmosis_plt.gif"/>
          <p:cNvPicPr>
            <a:picLocks noGrp="1"/>
          </p:cNvPicPr>
          <p:nvPr>
            <p:ph sz="quarter" idx="1"/>
          </p:nvPr>
        </p:nvPicPr>
        <p:blipFill>
          <a:blip r:embed="rId2" r:link="rId3" cstate="print"/>
          <a:srcRect/>
          <a:stretch>
            <a:fillRect/>
          </a:stretch>
        </p:blipFill>
        <p:spPr bwMode="auto">
          <a:xfrm>
            <a:off x="2743200" y="4343400"/>
            <a:ext cx="3524250" cy="1676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990600"/>
          </a:xfrm>
        </p:spPr>
        <p:txBody>
          <a:bodyPr/>
          <a:lstStyle/>
          <a:p>
            <a:r>
              <a:rPr lang="en-US" dirty="0" smtClean="0"/>
              <a:t>1    What is diffusion?</a:t>
            </a:r>
            <a:endParaRPr lang="en-US" dirty="0"/>
          </a:p>
        </p:txBody>
      </p:sp>
      <p:sp>
        <p:nvSpPr>
          <p:cNvPr id="3" name="TPAnswers"/>
          <p:cNvSpPr>
            <a:spLocks noGrp="1"/>
          </p:cNvSpPr>
          <p:nvPr>
            <p:ph type="body" idx="1"/>
            <p:custDataLst>
              <p:tags r:id="rId3"/>
            </p:custDataLst>
          </p:nvPr>
        </p:nvSpPr>
        <p:spPr>
          <a:xfrm>
            <a:off x="457200" y="1600200"/>
            <a:ext cx="4114800" cy="4910138"/>
          </a:xfrm>
        </p:spPr>
        <p:txBody>
          <a:bodyPr>
            <a:normAutofit/>
          </a:bodyPr>
          <a:lstStyle/>
          <a:p>
            <a:pPr marL="514350" indent="-514350">
              <a:spcBef>
                <a:spcPct val="20000"/>
              </a:spcBef>
              <a:spcAft>
                <a:spcPts val="0"/>
              </a:spcAft>
              <a:buFont typeface="Wingdings 3" pitchFamily="18" charset="2"/>
              <a:buAutoNum type="alphaUcPeriod"/>
            </a:pPr>
            <a:r>
              <a:rPr lang="en-US" sz="2400" dirty="0" smtClean="0"/>
              <a:t>Transport of water DOWN its concentration gradient</a:t>
            </a:r>
          </a:p>
          <a:p>
            <a:pPr marL="514350" indent="-514350">
              <a:spcBef>
                <a:spcPct val="20000"/>
              </a:spcBef>
              <a:spcAft>
                <a:spcPts val="0"/>
              </a:spcAft>
              <a:buFont typeface="Wingdings 3" pitchFamily="18" charset="2"/>
              <a:buAutoNum type="alphaUcPeriod"/>
            </a:pPr>
            <a:r>
              <a:rPr lang="en-US" sz="2400" dirty="0" smtClean="0"/>
              <a:t>Transport of solute DOWN  its concentration gradient</a:t>
            </a:r>
          </a:p>
          <a:p>
            <a:pPr marL="514350" indent="-514350">
              <a:spcBef>
                <a:spcPct val="20000"/>
              </a:spcBef>
              <a:spcAft>
                <a:spcPts val="0"/>
              </a:spcAft>
              <a:buFont typeface="Wingdings 3" pitchFamily="18" charset="2"/>
              <a:buAutoNum type="alphaUcPeriod"/>
            </a:pPr>
            <a:r>
              <a:rPr lang="en-US" sz="2400" dirty="0" smtClean="0"/>
              <a:t>Transport of solute UP its concentration gradient</a:t>
            </a:r>
          </a:p>
          <a:p>
            <a:pPr marL="514350" indent="-514350">
              <a:spcBef>
                <a:spcPct val="20000"/>
              </a:spcBef>
              <a:spcAft>
                <a:spcPts val="0"/>
              </a:spcAft>
              <a:buFont typeface="Wingdings 3" pitchFamily="18" charset="2"/>
              <a:buAutoNum type="alphaUcPeriod"/>
            </a:pPr>
            <a:r>
              <a:rPr lang="en-US" sz="2400" dirty="0" smtClean="0"/>
              <a:t>Transport of water UP its concentration gradient</a:t>
            </a:r>
            <a:endParaRPr lang="en-US" sz="2400" dirty="0"/>
          </a:p>
        </p:txBody>
      </p:sp>
      <p:sp>
        <p:nvSpPr>
          <p:cNvPr id="4" name="Slide Number Placeholder 3"/>
          <p:cNvSpPr>
            <a:spLocks noGrp="1"/>
          </p:cNvSpPr>
          <p:nvPr>
            <p:ph type="sldNum" sz="quarter" idx="12"/>
          </p:nvPr>
        </p:nvSpPr>
        <p:spPr/>
        <p:txBody>
          <a:bodyPr/>
          <a:lstStyle/>
          <a:p>
            <a:pPr>
              <a:defRPr/>
            </a:pPr>
            <a:fld id="{E5848097-0674-46A5-BE3B-57ADD18728B4}" type="slidenum">
              <a:rPr lang="en-US" smtClean="0"/>
              <a:pPr>
                <a:defRPr/>
              </a:pPr>
              <a:t>3</a:t>
            </a:fld>
            <a:endParaRPr lang="en-US"/>
          </a:p>
        </p:txBody>
      </p:sp>
      <p:graphicFrame>
        <p:nvGraphicFramePr>
          <p:cNvPr id="5" name="TPChart"/>
          <p:cNvGraphicFramePr>
            <a:graphicFrameLocks noChangeAspect="1"/>
          </p:cNvGraphicFramePr>
          <p:nvPr/>
        </p:nvGraphicFramePr>
        <p:xfrm>
          <a:off x="6417732" y="3962400"/>
          <a:ext cx="2573867" cy="2895600"/>
        </p:xfrm>
        <a:graphic>
          <a:graphicData uri="http://schemas.openxmlformats.org/presentationml/2006/ole">
            <p:oleObj spid="_x0000_s38914" name="Chart" r:id="rId6" imgW="4572000" imgH="5143470" progId="MSGraph.Chart.8">
              <p:embed followColorScheme="full"/>
            </p:oleObj>
          </a:graphicData>
        </a:graphic>
      </p:graphicFrame>
      <p:sp>
        <p:nvSpPr>
          <p:cNvPr id="7" name="CAI1"/>
          <p:cNvSpPr/>
          <p:nvPr>
            <p:custDataLst>
              <p:tags r:id="rId4"/>
            </p:custDataLst>
          </p:nvPr>
        </p:nvSpPr>
        <p:spPr>
          <a:xfrm>
            <a:off x="1037589" y="2743200"/>
            <a:ext cx="3463926" cy="1170432"/>
          </a:xfrm>
          <a:prstGeom prst="roundRect">
            <a:avLst/>
          </a:prstGeom>
          <a:noFill/>
          <a:ln w="25400">
            <a:solidFill>
              <a:srgbClr val="00C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7"/>
                                        </p:tgtEl>
                                      </p:cBhvr>
                                    </p:animEffect>
                                    <p:animScale>
                                      <p:cBhvr>
                                        <p:cTn id="16"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P spid="7" grpId="0" animBg="1"/>
      <p:bldP spid="7"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990600"/>
          </a:xfrm>
        </p:spPr>
        <p:txBody>
          <a:bodyPr/>
          <a:lstStyle/>
          <a:p>
            <a:r>
              <a:rPr lang="en-US" dirty="0" smtClean="0"/>
              <a:t>2 </a:t>
            </a:r>
            <a:r>
              <a:rPr lang="en-US" sz="2400" dirty="0" smtClean="0"/>
              <a:t>Pick the following statement that best describes </a:t>
            </a:r>
            <a:r>
              <a:rPr lang="en-US" sz="2400" b="1" dirty="0" smtClean="0"/>
              <a:t>facilitated diffusion</a:t>
            </a:r>
            <a:r>
              <a:rPr lang="en-US" sz="2400" dirty="0" smtClean="0"/>
              <a:t>.</a:t>
            </a:r>
            <a:endParaRPr lang="en-US" sz="2400" dirty="0"/>
          </a:p>
        </p:txBody>
      </p:sp>
      <p:sp>
        <p:nvSpPr>
          <p:cNvPr id="3" name="TPAnswers"/>
          <p:cNvSpPr>
            <a:spLocks noGrp="1"/>
          </p:cNvSpPr>
          <p:nvPr>
            <p:ph type="body" idx="1"/>
            <p:custDataLst>
              <p:tags r:id="rId3"/>
            </p:custDataLst>
          </p:nvPr>
        </p:nvSpPr>
        <p:spPr>
          <a:xfrm>
            <a:off x="457200" y="1600200"/>
            <a:ext cx="4114800" cy="4910138"/>
          </a:xfrm>
        </p:spPr>
        <p:txBody>
          <a:bodyPr>
            <a:normAutofit/>
          </a:bodyPr>
          <a:lstStyle/>
          <a:p>
            <a:pPr marL="514350" indent="-514350">
              <a:spcBef>
                <a:spcPct val="20000"/>
              </a:spcBef>
              <a:spcAft>
                <a:spcPts val="0"/>
              </a:spcAft>
              <a:buFont typeface="Wingdings 3" pitchFamily="18" charset="2"/>
              <a:buAutoNum type="alphaUcPeriod"/>
            </a:pPr>
            <a:r>
              <a:rPr lang="en-US" sz="2000" dirty="0" smtClean="0"/>
              <a:t>Movement of water UP its concentration gradient</a:t>
            </a:r>
          </a:p>
          <a:p>
            <a:pPr marL="514350" indent="-514350">
              <a:spcBef>
                <a:spcPct val="20000"/>
              </a:spcBef>
              <a:spcAft>
                <a:spcPts val="0"/>
              </a:spcAft>
              <a:buFont typeface="Wingdings 3" pitchFamily="18" charset="2"/>
              <a:buAutoNum type="alphaUcPeriod"/>
            </a:pPr>
            <a:r>
              <a:rPr lang="en-US" sz="2000" dirty="0" smtClean="0"/>
              <a:t>Using energy to move a solute DOWN its concentration gradient</a:t>
            </a:r>
          </a:p>
          <a:p>
            <a:pPr marL="514350" indent="-514350">
              <a:spcBef>
                <a:spcPct val="20000"/>
              </a:spcBef>
              <a:spcAft>
                <a:spcPts val="0"/>
              </a:spcAft>
              <a:buFont typeface="Wingdings 3" pitchFamily="18" charset="2"/>
              <a:buAutoNum type="alphaUcPeriod"/>
            </a:pPr>
            <a:r>
              <a:rPr lang="en-US" sz="2000" dirty="0" smtClean="0"/>
              <a:t>Movement of solute DOWN its concentration gradient through a protein channel</a:t>
            </a:r>
          </a:p>
          <a:p>
            <a:pPr marL="514350" indent="-514350">
              <a:spcBef>
                <a:spcPct val="20000"/>
              </a:spcBef>
              <a:spcAft>
                <a:spcPts val="0"/>
              </a:spcAft>
              <a:buFont typeface="Wingdings 3" pitchFamily="18" charset="2"/>
              <a:buAutoNum type="alphaUcPeriod"/>
            </a:pPr>
            <a:r>
              <a:rPr lang="en-US" sz="2000" dirty="0" smtClean="0"/>
              <a:t>Moving DOWN its concentration gradient by passing through spaces between </a:t>
            </a:r>
            <a:r>
              <a:rPr lang="en-US" sz="2000" dirty="0" err="1" smtClean="0"/>
              <a:t>phospholipid</a:t>
            </a:r>
            <a:r>
              <a:rPr lang="en-US" sz="2000" dirty="0" smtClean="0"/>
              <a:t> molecules</a:t>
            </a:r>
            <a:endParaRPr lang="en-US" sz="2000" dirty="0"/>
          </a:p>
        </p:txBody>
      </p:sp>
      <p:sp>
        <p:nvSpPr>
          <p:cNvPr id="4" name="Slide Number Placeholder 3"/>
          <p:cNvSpPr>
            <a:spLocks noGrp="1"/>
          </p:cNvSpPr>
          <p:nvPr>
            <p:ph type="sldNum" sz="quarter" idx="12"/>
          </p:nvPr>
        </p:nvSpPr>
        <p:spPr/>
        <p:txBody>
          <a:bodyPr/>
          <a:lstStyle/>
          <a:p>
            <a:pPr>
              <a:defRPr/>
            </a:pPr>
            <a:fld id="{E5848097-0674-46A5-BE3B-57ADD18728B4}" type="slidenum">
              <a:rPr lang="en-US" smtClean="0"/>
              <a:pPr>
                <a:defRPr/>
              </a:pPr>
              <a:t>4</a:t>
            </a:fld>
            <a:endParaRPr lang="en-US"/>
          </a:p>
        </p:txBody>
      </p:sp>
      <p:graphicFrame>
        <p:nvGraphicFramePr>
          <p:cNvPr id="5" name="TPChart"/>
          <p:cNvGraphicFramePr>
            <a:graphicFrameLocks noChangeAspect="1"/>
          </p:cNvGraphicFramePr>
          <p:nvPr/>
        </p:nvGraphicFramePr>
        <p:xfrm>
          <a:off x="4508500" y="1600200"/>
          <a:ext cx="4572000" cy="5143500"/>
        </p:xfrm>
        <a:graphic>
          <a:graphicData uri="http://schemas.openxmlformats.org/presentationml/2006/ole">
            <p:oleObj spid="_x0000_s30722" name="Chart" r:id="rId6" imgW="4572000" imgH="5143470" progId="MSGraph.Chart.8">
              <p:embed followColorScheme="full"/>
            </p:oleObj>
          </a:graphicData>
        </a:graphic>
      </p:graphicFrame>
      <p:sp>
        <p:nvSpPr>
          <p:cNvPr id="6" name="CAI1"/>
          <p:cNvSpPr/>
          <p:nvPr>
            <p:custDataLst>
              <p:tags r:id="rId4"/>
            </p:custDataLst>
          </p:nvPr>
        </p:nvSpPr>
        <p:spPr>
          <a:xfrm rot="10800000">
            <a:off x="162560" y="3353646"/>
            <a:ext cx="368300" cy="3683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990600"/>
          </a:xfrm>
        </p:spPr>
        <p:txBody>
          <a:bodyPr/>
          <a:lstStyle/>
          <a:p>
            <a:r>
              <a:rPr lang="en-US" sz="2800" dirty="0" smtClean="0"/>
              <a:t>3.  How is active transport different from passive transport?</a:t>
            </a:r>
            <a:endParaRPr lang="en-US" sz="2800" dirty="0"/>
          </a:p>
        </p:txBody>
      </p:sp>
      <p:sp>
        <p:nvSpPr>
          <p:cNvPr id="3" name="TPAnswers"/>
          <p:cNvSpPr>
            <a:spLocks noGrp="1"/>
          </p:cNvSpPr>
          <p:nvPr>
            <p:ph type="body" idx="1"/>
            <p:custDataLst>
              <p:tags r:id="rId3"/>
            </p:custDataLst>
          </p:nvPr>
        </p:nvSpPr>
        <p:spPr>
          <a:xfrm>
            <a:off x="228600" y="1600200"/>
            <a:ext cx="4495800" cy="4910138"/>
          </a:xfrm>
        </p:spPr>
        <p:txBody>
          <a:bodyPr>
            <a:normAutofit fontScale="92500" lnSpcReduction="10000"/>
          </a:bodyPr>
          <a:lstStyle/>
          <a:p>
            <a:pPr marL="514350" indent="-514350">
              <a:spcBef>
                <a:spcPct val="20000"/>
              </a:spcBef>
              <a:spcAft>
                <a:spcPts val="0"/>
              </a:spcAft>
              <a:buFont typeface="Wingdings 3" pitchFamily="18" charset="2"/>
              <a:buAutoNum type="alphaUcPeriod"/>
            </a:pPr>
            <a:r>
              <a:rPr lang="en-US" sz="2400" dirty="0" smtClean="0"/>
              <a:t>Active transport pumps solutes DOWN their concentration gradient</a:t>
            </a:r>
          </a:p>
          <a:p>
            <a:pPr marL="514350" indent="-514350">
              <a:spcBef>
                <a:spcPct val="20000"/>
              </a:spcBef>
              <a:spcAft>
                <a:spcPts val="0"/>
              </a:spcAft>
              <a:buFont typeface="Wingdings 3" pitchFamily="18" charset="2"/>
              <a:buAutoNum type="alphaUcPeriod"/>
            </a:pPr>
            <a:r>
              <a:rPr lang="en-US" sz="2400" dirty="0" smtClean="0"/>
              <a:t>Passive transport does NOT require cell energy, but active transport DOES require cell energy</a:t>
            </a:r>
          </a:p>
          <a:p>
            <a:pPr marL="514350" indent="-514350">
              <a:spcBef>
                <a:spcPct val="20000"/>
              </a:spcBef>
              <a:spcAft>
                <a:spcPts val="0"/>
              </a:spcAft>
              <a:buFont typeface="Wingdings 3" pitchFamily="18" charset="2"/>
              <a:buAutoNum type="alphaUcPeriod"/>
            </a:pPr>
            <a:r>
              <a:rPr lang="en-US" sz="2400" dirty="0" smtClean="0"/>
              <a:t>Passive transport pumps water UP its concentration gradient</a:t>
            </a:r>
          </a:p>
          <a:p>
            <a:pPr marL="514350" indent="-514350">
              <a:spcBef>
                <a:spcPct val="20000"/>
              </a:spcBef>
              <a:spcAft>
                <a:spcPts val="0"/>
              </a:spcAft>
              <a:buFont typeface="Wingdings 3" pitchFamily="18" charset="2"/>
              <a:buAutoNum type="alphaUcPeriod"/>
            </a:pPr>
            <a:r>
              <a:rPr lang="en-US" sz="2400" dirty="0" smtClean="0"/>
              <a:t>Active transport does NOT require cell energy, but passive transport DOES require cell energy</a:t>
            </a:r>
            <a:endParaRPr lang="en-US" sz="2400" dirty="0"/>
          </a:p>
        </p:txBody>
      </p:sp>
      <p:sp>
        <p:nvSpPr>
          <p:cNvPr id="4" name="Slide Number Placeholder 3"/>
          <p:cNvSpPr>
            <a:spLocks noGrp="1"/>
          </p:cNvSpPr>
          <p:nvPr>
            <p:ph type="sldNum" sz="quarter" idx="12"/>
          </p:nvPr>
        </p:nvSpPr>
        <p:spPr/>
        <p:txBody>
          <a:bodyPr/>
          <a:lstStyle/>
          <a:p>
            <a:pPr>
              <a:defRPr/>
            </a:pPr>
            <a:fld id="{E5848097-0674-46A5-BE3B-57ADD18728B4}" type="slidenum">
              <a:rPr lang="en-US" smtClean="0"/>
              <a:pPr>
                <a:defRPr/>
              </a:pPr>
              <a:t>5</a:t>
            </a:fld>
            <a:endParaRPr lang="en-US"/>
          </a:p>
        </p:txBody>
      </p:sp>
      <p:graphicFrame>
        <p:nvGraphicFramePr>
          <p:cNvPr id="5" name="TPChart"/>
          <p:cNvGraphicFramePr>
            <a:graphicFrameLocks noChangeAspect="1"/>
          </p:cNvGraphicFramePr>
          <p:nvPr/>
        </p:nvGraphicFramePr>
        <p:xfrm>
          <a:off x="7217832" y="4648200"/>
          <a:ext cx="1862667" cy="2095500"/>
        </p:xfrm>
        <a:graphic>
          <a:graphicData uri="http://schemas.openxmlformats.org/presentationml/2006/ole">
            <p:oleObj spid="_x0000_s31746" name="Chart" r:id="rId6" imgW="4572000" imgH="5143470" progId="MSGraph.Chart.8">
              <p:embed followColorScheme="full"/>
            </p:oleObj>
          </a:graphicData>
        </a:graphic>
      </p:graphicFrame>
      <p:sp>
        <p:nvSpPr>
          <p:cNvPr id="6" name="CAI1"/>
          <p:cNvSpPr/>
          <p:nvPr>
            <p:custDataLst>
              <p:tags r:id="rId4"/>
            </p:custDataLst>
          </p:nvPr>
        </p:nvSpPr>
        <p:spPr>
          <a:xfrm>
            <a:off x="0" y="2895600"/>
            <a:ext cx="609600" cy="5969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6"/>
            <a:ext cx="8229600" cy="2925764"/>
          </a:xfrm>
        </p:spPr>
        <p:txBody>
          <a:bodyPr/>
          <a:lstStyle/>
          <a:p>
            <a:r>
              <a:rPr lang="en-US" sz="2800" dirty="0" smtClean="0"/>
              <a:t>4.  True or False.</a:t>
            </a:r>
            <a:br>
              <a:rPr lang="en-US" sz="2800" dirty="0" smtClean="0"/>
            </a:br>
            <a:r>
              <a:rPr lang="en-US" sz="2800" dirty="0" smtClean="0"/>
              <a:t>Large polar substances &amp; ions (like Ca2+) cannot move through a cell’s plasma membrane unless they move through a carrier protein because the interior of the membrane is </a:t>
            </a:r>
            <a:r>
              <a:rPr lang="en-US" sz="2800" dirty="0" err="1" smtClean="0"/>
              <a:t>nonpolar</a:t>
            </a:r>
            <a:r>
              <a:rPr lang="en-US" sz="2800" dirty="0" smtClean="0"/>
              <a:t>.</a:t>
            </a:r>
            <a:endParaRPr lang="en-US" sz="2800" dirty="0"/>
          </a:p>
        </p:txBody>
      </p:sp>
      <p:sp>
        <p:nvSpPr>
          <p:cNvPr id="3" name="TPAnswers"/>
          <p:cNvSpPr>
            <a:spLocks noGrp="1"/>
          </p:cNvSpPr>
          <p:nvPr>
            <p:ph type="body" idx="1"/>
            <p:custDataLst>
              <p:tags r:id="rId3"/>
            </p:custDataLst>
          </p:nvPr>
        </p:nvSpPr>
        <p:spPr>
          <a:xfrm>
            <a:off x="457200" y="4038600"/>
            <a:ext cx="4114800" cy="2471738"/>
          </a:xfrm>
        </p:spPr>
        <p:txBody>
          <a:bodyPr>
            <a:normAutofit/>
          </a:bodyPr>
          <a:lstStyle/>
          <a:p>
            <a:pPr marL="514350" indent="-514350">
              <a:spcBef>
                <a:spcPct val="20000"/>
              </a:spcBef>
              <a:spcAft>
                <a:spcPts val="0"/>
              </a:spcAft>
              <a:buFont typeface="Wingdings 3" pitchFamily="18" charset="2"/>
              <a:buAutoNum type="alphaUcPeriod"/>
            </a:pPr>
            <a:r>
              <a:rPr lang="en-US" sz="3200" dirty="0" smtClean="0"/>
              <a:t>True</a:t>
            </a:r>
          </a:p>
          <a:p>
            <a:pPr marL="514350" indent="-514350">
              <a:spcBef>
                <a:spcPct val="20000"/>
              </a:spcBef>
              <a:spcAft>
                <a:spcPts val="0"/>
              </a:spcAft>
              <a:buFont typeface="Wingdings 3" pitchFamily="18" charset="2"/>
              <a:buAutoNum type="alphaUcPeriod"/>
            </a:pPr>
            <a:r>
              <a:rPr lang="en-US" sz="3200" dirty="0" smtClean="0"/>
              <a:t>False</a:t>
            </a:r>
            <a:endParaRPr lang="en-US" sz="3200" dirty="0"/>
          </a:p>
        </p:txBody>
      </p:sp>
      <p:sp>
        <p:nvSpPr>
          <p:cNvPr id="4" name="Slide Number Placeholder 3"/>
          <p:cNvSpPr>
            <a:spLocks noGrp="1"/>
          </p:cNvSpPr>
          <p:nvPr>
            <p:ph type="sldNum" sz="quarter" idx="12"/>
          </p:nvPr>
        </p:nvSpPr>
        <p:spPr/>
        <p:txBody>
          <a:bodyPr/>
          <a:lstStyle/>
          <a:p>
            <a:pPr>
              <a:defRPr/>
            </a:pPr>
            <a:fld id="{E5848097-0674-46A5-BE3B-57ADD18728B4}" type="slidenum">
              <a:rPr lang="en-US" smtClean="0"/>
              <a:pPr>
                <a:defRPr/>
              </a:pPr>
              <a:t>6</a:t>
            </a:fld>
            <a:endParaRPr lang="en-US"/>
          </a:p>
        </p:txBody>
      </p:sp>
      <p:graphicFrame>
        <p:nvGraphicFramePr>
          <p:cNvPr id="5" name="TPChart"/>
          <p:cNvGraphicFramePr>
            <a:graphicFrameLocks noChangeAspect="1"/>
          </p:cNvGraphicFramePr>
          <p:nvPr/>
        </p:nvGraphicFramePr>
        <p:xfrm>
          <a:off x="6858000" y="4243386"/>
          <a:ext cx="2222500" cy="2500313"/>
        </p:xfrm>
        <a:graphic>
          <a:graphicData uri="http://schemas.openxmlformats.org/presentationml/2006/ole">
            <p:oleObj spid="_x0000_s32770" name="Chart" r:id="rId6" imgW="4572000" imgH="5143470" progId="MSGraph.Chart.8">
              <p:embed followColorScheme="full"/>
            </p:oleObj>
          </a:graphicData>
        </a:graphic>
      </p:graphicFrame>
      <p:sp>
        <p:nvSpPr>
          <p:cNvPr id="6" name="CAI1"/>
          <p:cNvSpPr/>
          <p:nvPr>
            <p:custDataLst>
              <p:tags r:id="rId4"/>
            </p:custDataLst>
          </p:nvPr>
        </p:nvSpPr>
        <p:spPr>
          <a:xfrm>
            <a:off x="223520" y="4178300"/>
            <a:ext cx="292099" cy="292100"/>
          </a:xfrm>
          <a:prstGeom prst="star5">
            <a:avLst/>
          </a:prstGeom>
          <a:gradFill flip="none" rotWithShape="1">
            <a:gsLst>
              <a:gs pos="0">
                <a:srgbClr val="FF0000"/>
              </a:gs>
              <a:gs pos="100000">
                <a:srgbClr val="FFFFFF"/>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685800"/>
            <a:ext cx="8458200" cy="1371600"/>
          </a:xfrm>
        </p:spPr>
        <p:txBody>
          <a:bodyPr/>
          <a:lstStyle/>
          <a:p>
            <a:r>
              <a:rPr lang="en-US" sz="2800" dirty="0" smtClean="0"/>
              <a:t>5 When the concentration of solute is lower in the solution bathing a cell than inside the cell’s cytoplasm, environment the solution is _______.  </a:t>
            </a:r>
            <a:endParaRPr lang="en-US" sz="2800" dirty="0"/>
          </a:p>
        </p:txBody>
      </p:sp>
      <p:sp>
        <p:nvSpPr>
          <p:cNvPr id="3" name="TPAnswers"/>
          <p:cNvSpPr>
            <a:spLocks noGrp="1"/>
          </p:cNvSpPr>
          <p:nvPr>
            <p:ph sz="quarter" idx="1"/>
            <p:custDataLst>
              <p:tags r:id="rId3"/>
            </p:custDataLst>
          </p:nvPr>
        </p:nvSpPr>
        <p:spPr>
          <a:xfrm>
            <a:off x="457200" y="2133600"/>
            <a:ext cx="4114800" cy="4556760"/>
          </a:xfrm>
        </p:spPr>
        <p:txBody>
          <a:bodyPr>
            <a:normAutofit/>
          </a:bodyPr>
          <a:lstStyle/>
          <a:p>
            <a:pPr marL="514350" indent="-514350">
              <a:spcBef>
                <a:spcPct val="20000"/>
              </a:spcBef>
              <a:spcAft>
                <a:spcPts val="0"/>
              </a:spcAft>
              <a:buFont typeface="Wingdings 3" pitchFamily="18" charset="2"/>
              <a:buAutoNum type="alphaUcPeriod"/>
            </a:pPr>
            <a:r>
              <a:rPr lang="en-US" sz="3200" dirty="0" smtClean="0"/>
              <a:t>Hypertonic</a:t>
            </a:r>
          </a:p>
          <a:p>
            <a:pPr marL="514350" indent="-514350">
              <a:spcBef>
                <a:spcPct val="20000"/>
              </a:spcBef>
              <a:spcAft>
                <a:spcPts val="0"/>
              </a:spcAft>
              <a:buFont typeface="Wingdings 3" pitchFamily="18" charset="2"/>
              <a:buAutoNum type="alphaUcPeriod"/>
            </a:pPr>
            <a:r>
              <a:rPr lang="en-US" sz="3200" dirty="0" smtClean="0"/>
              <a:t>Isotonic</a:t>
            </a:r>
          </a:p>
          <a:p>
            <a:pPr marL="514350" indent="-514350">
              <a:spcBef>
                <a:spcPct val="20000"/>
              </a:spcBef>
              <a:spcAft>
                <a:spcPts val="0"/>
              </a:spcAft>
              <a:buFont typeface="Wingdings 3" pitchFamily="18" charset="2"/>
              <a:buAutoNum type="alphaUcPeriod"/>
            </a:pPr>
            <a:r>
              <a:rPr lang="en-US" sz="3200" dirty="0" smtClean="0"/>
              <a:t>Hypotonic</a:t>
            </a:r>
          </a:p>
          <a:p>
            <a:pPr marL="514350" indent="-514350">
              <a:spcBef>
                <a:spcPct val="20000"/>
              </a:spcBef>
              <a:spcAft>
                <a:spcPts val="0"/>
              </a:spcAft>
              <a:buFont typeface="Wingdings 3" pitchFamily="18" charset="2"/>
              <a:buAutoNum type="alphaUcPeriod"/>
            </a:pPr>
            <a:r>
              <a:rPr lang="en-US" sz="3200" dirty="0" err="1" smtClean="0"/>
              <a:t>Aquatonic</a:t>
            </a:r>
            <a:endParaRPr lang="en-US" sz="3200" dirty="0"/>
          </a:p>
        </p:txBody>
      </p:sp>
      <p:graphicFrame>
        <p:nvGraphicFramePr>
          <p:cNvPr id="4" name="TPChart"/>
          <p:cNvGraphicFramePr>
            <a:graphicFrameLocks noChangeAspect="1"/>
          </p:cNvGraphicFramePr>
          <p:nvPr/>
        </p:nvGraphicFramePr>
        <p:xfrm>
          <a:off x="6743700" y="4114800"/>
          <a:ext cx="2336800" cy="2628900"/>
        </p:xfrm>
        <a:graphic>
          <a:graphicData uri="http://schemas.openxmlformats.org/presentationml/2006/ole">
            <p:oleObj spid="_x0000_s2050" name="Chart" r:id="rId6" imgW="4572034" imgH="5143584" progId="MSGraph.Chart.8">
              <p:embed followColorScheme="full"/>
            </p:oleObj>
          </a:graphicData>
        </a:graphic>
      </p:graphicFrame>
      <p:pic>
        <p:nvPicPr>
          <p:cNvPr id="2052" name="Picture 4" descr="http://drugline.org/img/term/hypotonic-solution-7554_0.jpg"/>
          <p:cNvPicPr>
            <a:picLocks noChangeAspect="1" noChangeArrowheads="1"/>
          </p:cNvPicPr>
          <p:nvPr/>
        </p:nvPicPr>
        <p:blipFill>
          <a:blip r:embed="rId7" cstate="print"/>
          <a:srcRect b="20000"/>
          <a:stretch>
            <a:fillRect/>
          </a:stretch>
        </p:blipFill>
        <p:spPr bwMode="auto">
          <a:xfrm>
            <a:off x="3352800" y="3048000"/>
            <a:ext cx="3795415" cy="3124200"/>
          </a:xfrm>
          <a:prstGeom prst="rect">
            <a:avLst/>
          </a:prstGeom>
          <a:noFill/>
        </p:spPr>
      </p:pic>
      <p:sp>
        <p:nvSpPr>
          <p:cNvPr id="8" name="CAI1"/>
          <p:cNvSpPr/>
          <p:nvPr>
            <p:custDataLst>
              <p:tags r:id="rId4"/>
            </p:custDataLst>
          </p:nvPr>
        </p:nvSpPr>
        <p:spPr>
          <a:xfrm>
            <a:off x="172720" y="3370749"/>
            <a:ext cx="355599" cy="3556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pPr>
              <a:defRPr/>
            </a:pPr>
            <a:fld id="{9C0A22CB-ACA7-4EE1-AB78-C8B0A97C6B0F}" type="slidenum">
              <a:rPr lang="en-US" smtClean="0"/>
              <a:pPr>
                <a:defRPr/>
              </a:pPr>
              <a:t>7</a:t>
            </a:fld>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subSp spid="_x0000_s2050"/>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6096000" cy="6629400"/>
          </a:xfrm>
        </p:spPr>
        <p:txBody>
          <a:bodyPr/>
          <a:lstStyle/>
          <a:p>
            <a:pPr>
              <a:buNone/>
            </a:pPr>
            <a:r>
              <a:rPr lang="en-US" sz="2400" dirty="0" smtClean="0"/>
              <a:t>Explanation for # 5          Why are solute  &amp; water concentrations INVERSELY related?</a:t>
            </a:r>
          </a:p>
          <a:p>
            <a:pPr>
              <a:buNone/>
            </a:pPr>
            <a:endParaRPr lang="en-US" sz="2400" dirty="0" smtClean="0"/>
          </a:p>
          <a:p>
            <a:pPr>
              <a:buNone/>
            </a:pPr>
            <a:r>
              <a:rPr lang="en-US" sz="2400" dirty="0" smtClean="0"/>
              <a:t>Assume the volume of solution </a:t>
            </a:r>
          </a:p>
          <a:p>
            <a:pPr>
              <a:buNone/>
            </a:pPr>
            <a:r>
              <a:rPr lang="en-US" sz="2400" dirty="0" smtClean="0"/>
              <a:t>   surrounding the cell &amp; the volume </a:t>
            </a:r>
          </a:p>
          <a:p>
            <a:pPr>
              <a:buNone/>
            </a:pPr>
            <a:r>
              <a:rPr lang="en-US" sz="2400" dirty="0" smtClean="0"/>
              <a:t>   of the cytoplasm are equal.  Count </a:t>
            </a:r>
          </a:p>
          <a:p>
            <a:pPr>
              <a:buNone/>
            </a:pPr>
            <a:r>
              <a:rPr lang="en-US" sz="2400" dirty="0" smtClean="0"/>
              <a:t>  water molecules outside the cell_____ &amp; &amp; inside the cell_____.  </a:t>
            </a:r>
          </a:p>
          <a:p>
            <a:pPr>
              <a:buNone/>
            </a:pPr>
            <a:endParaRPr lang="en-US" sz="2400" dirty="0" smtClean="0"/>
          </a:p>
          <a:p>
            <a:pPr>
              <a:buNone/>
            </a:pPr>
            <a:r>
              <a:rPr lang="en-US" sz="2400" dirty="0" smtClean="0"/>
              <a:t>Solute takes up space, leaving less </a:t>
            </a:r>
          </a:p>
          <a:p>
            <a:pPr>
              <a:buNone/>
            </a:pPr>
            <a:r>
              <a:rPr lang="en-US" sz="2400" dirty="0" smtClean="0"/>
              <a:t>room for water molecules!  </a:t>
            </a:r>
          </a:p>
          <a:p>
            <a:pPr>
              <a:buNone/>
            </a:pPr>
            <a:endParaRPr lang="en-US" sz="2400" dirty="0" smtClean="0"/>
          </a:p>
          <a:p>
            <a:pPr>
              <a:buNone/>
            </a:pPr>
            <a:r>
              <a:rPr lang="en-US" sz="2400" dirty="0" smtClean="0"/>
              <a:t>If you consider movement of water, is the direction of movement passive—from higher to lower water concentration?  ____</a:t>
            </a:r>
          </a:p>
        </p:txBody>
      </p:sp>
      <p:pic>
        <p:nvPicPr>
          <p:cNvPr id="4" name="Picture 4" descr="http://drugline.org/img/term/hypotonic-solution-7554_0.jpg"/>
          <p:cNvPicPr>
            <a:picLocks noChangeAspect="1" noChangeArrowheads="1"/>
          </p:cNvPicPr>
          <p:nvPr/>
        </p:nvPicPr>
        <p:blipFill>
          <a:blip r:embed="rId2" cstate="print"/>
          <a:srcRect b="20000"/>
          <a:stretch>
            <a:fillRect/>
          </a:stretch>
        </p:blipFill>
        <p:spPr bwMode="auto">
          <a:xfrm>
            <a:off x="5181600" y="1600200"/>
            <a:ext cx="3795415" cy="3124200"/>
          </a:xfrm>
          <a:prstGeom prst="rect">
            <a:avLst/>
          </a:prstGeom>
          <a:noFill/>
        </p:spPr>
      </p:pic>
      <p:sp>
        <p:nvSpPr>
          <p:cNvPr id="5" name="Slide Number Placeholder 4"/>
          <p:cNvSpPr>
            <a:spLocks noGrp="1"/>
          </p:cNvSpPr>
          <p:nvPr>
            <p:ph type="sldNum" sz="quarter" idx="12"/>
          </p:nvPr>
        </p:nvSpPr>
        <p:spPr/>
        <p:txBody>
          <a:bodyPr/>
          <a:lstStyle/>
          <a:p>
            <a:pPr>
              <a:defRPr/>
            </a:pPr>
            <a:fld id="{9C0A22CB-ACA7-4EE1-AB78-C8B0A97C6B0F}" type="slidenum">
              <a:rPr lang="en-US" smtClean="0"/>
              <a:pPr>
                <a:defRPr/>
              </a:pPr>
              <a:t>8</a:t>
            </a:fld>
            <a:endParaRPr lang="en-US"/>
          </a:p>
        </p:txBody>
      </p:sp>
      <p:sp>
        <p:nvSpPr>
          <p:cNvPr id="6" name="Up Arrow 5"/>
          <p:cNvSpPr/>
          <p:nvPr/>
        </p:nvSpPr>
        <p:spPr>
          <a:xfrm>
            <a:off x="6553200" y="152400"/>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7315200" y="152400"/>
            <a:ext cx="457200"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533400"/>
            <a:ext cx="8686800" cy="1219200"/>
          </a:xfrm>
        </p:spPr>
        <p:txBody>
          <a:bodyPr/>
          <a:lstStyle/>
          <a:p>
            <a:r>
              <a:rPr lang="en-US" sz="2800" dirty="0" smtClean="0"/>
              <a:t>6  When the concentration of the solute is the same on the outside of the cell as it is inside the cell the solution is </a:t>
            </a:r>
            <a:endParaRPr lang="en-US" sz="2800" dirty="0"/>
          </a:p>
        </p:txBody>
      </p:sp>
      <p:sp>
        <p:nvSpPr>
          <p:cNvPr id="3" name="TPAnswers"/>
          <p:cNvSpPr>
            <a:spLocks noGrp="1"/>
          </p:cNvSpPr>
          <p:nvPr>
            <p:ph sz="quarter" idx="1"/>
            <p:custDataLst>
              <p:tags r:id="rId3"/>
            </p:custDataLst>
          </p:nvPr>
        </p:nvSpPr>
        <p:spPr>
          <a:xfrm>
            <a:off x="457200" y="1600200"/>
            <a:ext cx="4114800" cy="4937760"/>
          </a:xfrm>
        </p:spPr>
        <p:txBody>
          <a:bodyPr>
            <a:normAutofit/>
          </a:bodyPr>
          <a:lstStyle/>
          <a:p>
            <a:pPr marL="514350" indent="-514350">
              <a:spcBef>
                <a:spcPct val="20000"/>
              </a:spcBef>
              <a:spcAft>
                <a:spcPts val="0"/>
              </a:spcAft>
              <a:buFont typeface="Wingdings 3" pitchFamily="18" charset="2"/>
              <a:buAutoNum type="alphaUcPeriod"/>
            </a:pPr>
            <a:r>
              <a:rPr lang="en-US" sz="3200" dirty="0" smtClean="0"/>
              <a:t>Hypertonic</a:t>
            </a:r>
          </a:p>
          <a:p>
            <a:pPr marL="514350" indent="-514350">
              <a:spcBef>
                <a:spcPct val="20000"/>
              </a:spcBef>
              <a:spcAft>
                <a:spcPts val="0"/>
              </a:spcAft>
              <a:buFont typeface="Wingdings 3" pitchFamily="18" charset="2"/>
              <a:buAutoNum type="alphaUcPeriod"/>
            </a:pPr>
            <a:r>
              <a:rPr lang="en-US" sz="3200" dirty="0" smtClean="0"/>
              <a:t>Isotonic</a:t>
            </a:r>
          </a:p>
          <a:p>
            <a:pPr marL="514350" indent="-514350">
              <a:spcBef>
                <a:spcPct val="20000"/>
              </a:spcBef>
              <a:spcAft>
                <a:spcPts val="0"/>
              </a:spcAft>
              <a:buFont typeface="Wingdings 3" pitchFamily="18" charset="2"/>
              <a:buAutoNum type="alphaUcPeriod"/>
            </a:pPr>
            <a:r>
              <a:rPr lang="en-US" sz="3200" dirty="0" smtClean="0"/>
              <a:t>Hypertonic</a:t>
            </a:r>
          </a:p>
          <a:p>
            <a:pPr marL="514350" indent="-514350">
              <a:spcBef>
                <a:spcPct val="20000"/>
              </a:spcBef>
              <a:spcAft>
                <a:spcPts val="0"/>
              </a:spcAft>
              <a:buFont typeface="Wingdings 3" pitchFamily="18" charset="2"/>
              <a:buAutoNum type="alphaUcPeriod"/>
            </a:pPr>
            <a:r>
              <a:rPr lang="en-US" sz="3200" dirty="0" err="1" smtClean="0"/>
              <a:t>Aquatonic</a:t>
            </a:r>
            <a:endParaRPr lang="en-US" sz="3200" dirty="0"/>
          </a:p>
        </p:txBody>
      </p:sp>
      <p:graphicFrame>
        <p:nvGraphicFramePr>
          <p:cNvPr id="4" name="TPChart"/>
          <p:cNvGraphicFramePr>
            <a:graphicFrameLocks noChangeAspect="1"/>
          </p:cNvGraphicFramePr>
          <p:nvPr/>
        </p:nvGraphicFramePr>
        <p:xfrm>
          <a:off x="4508500" y="1600200"/>
          <a:ext cx="4572000" cy="5143500"/>
        </p:xfrm>
        <a:graphic>
          <a:graphicData uri="http://schemas.openxmlformats.org/presentationml/2006/ole">
            <p:oleObj spid="_x0000_s3074" name="Chart" r:id="rId6" imgW="4572034" imgH="5143584" progId="MSGraph.Chart.8">
              <p:embed followColorScheme="full"/>
            </p:oleObj>
          </a:graphicData>
        </a:graphic>
      </p:graphicFrame>
      <p:sp>
        <p:nvSpPr>
          <p:cNvPr id="5" name="CAI1"/>
          <p:cNvSpPr/>
          <p:nvPr>
            <p:custDataLst>
              <p:tags r:id="rId4"/>
            </p:custDataLst>
          </p:nvPr>
        </p:nvSpPr>
        <p:spPr>
          <a:xfrm rot="10800000">
            <a:off x="172720" y="225213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8" name="Picture 6" descr="http://www.phschool.com/science/biology_place/biocoach/images/biomembrane1/Isoton.gif"/>
          <p:cNvPicPr>
            <a:picLocks noChangeAspect="1" noChangeArrowheads="1"/>
          </p:cNvPicPr>
          <p:nvPr/>
        </p:nvPicPr>
        <p:blipFill>
          <a:blip r:embed="rId7" cstate="print"/>
          <a:srcRect/>
          <a:stretch>
            <a:fillRect/>
          </a:stretch>
        </p:blipFill>
        <p:spPr bwMode="auto">
          <a:xfrm>
            <a:off x="330200" y="4475285"/>
            <a:ext cx="3556000" cy="2154115"/>
          </a:xfrm>
          <a:prstGeom prst="rect">
            <a:avLst/>
          </a:prstGeom>
          <a:noFill/>
        </p:spPr>
      </p:pic>
      <p:sp>
        <p:nvSpPr>
          <p:cNvPr id="7" name="Slide Number Placeholder 6"/>
          <p:cNvSpPr>
            <a:spLocks noGrp="1"/>
          </p:cNvSpPr>
          <p:nvPr>
            <p:ph type="sldNum" sz="quarter" idx="12"/>
          </p:nvPr>
        </p:nvSpPr>
        <p:spPr/>
        <p:txBody>
          <a:bodyPr/>
          <a:lstStyle/>
          <a:p>
            <a:pPr>
              <a:defRPr/>
            </a:pPr>
            <a:fld id="{9C0A22CB-ACA7-4EE1-AB78-C8B0A97C6B0F}" type="slidenum">
              <a:rPr lang="en-US" smtClean="0"/>
              <a:pPr>
                <a:defRPr/>
              </a:pPr>
              <a:t>9</a:t>
            </a:fld>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WASPOLLED" val="ABEE87733F274B9D8E6596C6FDFF913C"/>
  <p:tag name="TPVERSION" val="5"/>
  <p:tag name="TPFULLVERSION" val="5.2.1.3179"/>
  <p:tag name="PPTVERSION" val="12"/>
  <p:tag name="TPOS" val="2"/>
</p:tagLst>
</file>

<file path=ppt/tags/tag10.xml><?xml version="1.0" encoding="utf-8"?>
<p:tagLst xmlns:a="http://schemas.openxmlformats.org/drawingml/2006/main" xmlns:r="http://schemas.openxmlformats.org/officeDocument/2006/relationships" xmlns:p="http://schemas.openxmlformats.org/presentationml/2006/main">
  <p:tag name="ISCAI" val="True"/>
  <p:tag name="TYPE" val="2"/>
</p:tagLst>
</file>

<file path=ppt/tags/tag11.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1CE5B4B0D4514F7C98FE3FF047437056&lt;/guid&gt;&#10;        &lt;description /&gt;&#10;        &lt;date&gt;10/29/2014 9:27:33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F11A5F42572D470E9049871EF63CF1F1&lt;/guid&gt;&#10;            &lt;repollguid&gt;B2238ED06D174139AC8750A1E672192A&lt;/repollguid&gt;&#10;            &lt;sourceid&gt;D8816005BEA2430683B75808670D4987&lt;/sourceid&gt;&#10;            &lt;questiontext&gt;4.  True or False.Large polar substances &amp;amp; ions (like Ca2+) cannot move through a cell’s plasma membrane unless they move through a carrier protein because the interior of the membrane is nonpolar.&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3FE33510491C4415AF44A8E94CF27ED6&lt;/guid&gt;&#10;                    &lt;answertext&gt;True&lt;/answertext&gt;&#10;                    &lt;valuetype&gt;1&lt;/valuetype&gt;&#10;                &lt;/answer&gt;&#10;                &lt;answer&gt;&#10;                    &lt;guid&gt;1E154D4E39EA486DBA117435DADCFB26&lt;/guid&gt;&#10;                    &lt;answertext&gt;False&lt;/answertext&gt;&#10;                    &lt;valuetype&gt;-1&lt;/valuetype&gt;&#10;                &lt;/answer&gt;&#10;            &lt;/answers&gt;&#10;        &lt;/multichoice&gt;&#10;    &lt;/questions&gt;&#10;&lt;/questionlist&gt;"/>
</p:tagLst>
</file>

<file path=ppt/tags/tag12.xml><?xml version="1.0" encoding="utf-8"?>
<p:tagLst xmlns:a="http://schemas.openxmlformats.org/drawingml/2006/main" xmlns:r="http://schemas.openxmlformats.org/officeDocument/2006/relationships" xmlns:p="http://schemas.openxmlformats.org/presentationml/2006/main">
  <p:tag name="ZEROBASED" val="False"/>
</p:tagLst>
</file>

<file path=ppt/tags/tag13.xml><?xml version="1.0" encoding="utf-8"?>
<p:tagLst xmlns:a="http://schemas.openxmlformats.org/drawingml/2006/main" xmlns:r="http://schemas.openxmlformats.org/officeDocument/2006/relationships" xmlns:p="http://schemas.openxmlformats.org/presentationml/2006/main">
  <p:tag name="ISCAI" val="True"/>
  <p:tag name="TYPE" val="3"/>
</p:tagLst>
</file>

<file path=ppt/tags/tag14.xml><?xml version="1.0" encoding="utf-8"?>
<p:tagLst xmlns:a="http://schemas.openxmlformats.org/drawingml/2006/main" xmlns:r="http://schemas.openxmlformats.org/officeDocument/2006/relationships" xmlns:p="http://schemas.openxmlformats.org/presentationml/2006/main">
  <p:tag name="RESULTS" val="When the concentration of solute is lower in the solution than inside the cell the solution is &#10;21[;]24[;]21[;]False[;]18[;]&#10;2.76190476190476[;]3[;]0.609821355945986[;]0.371882086167801&#10;2[;]-1[;]Hypertonic1[;]Hypertonic[;]&#10;1[;]-1[;]Isotonic2[;]Isotonic[;]&#10;18[;]1[;]Hypotonic3[;]Hypotonic[;]&#10;0[;]-1[;]Aquatonic4[;]Aquatonic[;]&#10;"/>
  <p:tag name="HASRESULTS" val="False"/>
  <p:tag name="LIVECHARTING" val="False"/>
  <p:tag name="AUTOOPENPOLL" val="True"/>
  <p:tag name="AUTOFORMATCHART" val="True"/>
  <p:tag name="TYPE" val="MultiChoiceSlide"/>
  <p:tag name="TPQUESTIONXML" val="﻿&lt;?xml version=&quot;1.0&quot; encoding=&quot;utf-8&quot;?&gt;&#10;&lt;questionlist&gt;&#10;    &lt;properties&gt;&#10;        &lt;guid&gt;A227B7CAE1F0495798EA9DAEEE0715E3&lt;/guid&gt;&#10;        &lt;description /&gt;&#10;        &lt;date&gt;10/29/2014 8:52:00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ED280B586DA4C9C8CD5EDC93E1E3CB0&lt;/guid&gt;&#10;            &lt;repollguid&gt;D08AF2F4698648DC9C9F8D19D0F3E4AF&lt;/repollguid&gt;&#10;            &lt;sourceid&gt;B9736F0C784F45A3BF5DFE5E7CB2E722&lt;/sourceid&gt;&#10;            &lt;questiontext&gt;5 When the concentration of solute is lower in the solution bathing a cell than inside the cell’s cytoplasm, environment the solution is _______.  &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00749E5D4E494F86915791CD0819A21C&lt;/guid&gt;&#10;                    &lt;answertext&gt;Hypertonic&lt;/answertext&gt;&#10;                    &lt;valuetype&gt;-1&lt;/valuetype&gt;&#10;                &lt;/answer&gt;&#10;                &lt;answer&gt;&#10;                    &lt;guid&gt;76F06AFDA72944DAB71227A9A6E91A69&lt;/guid&gt;&#10;                    &lt;answertext&gt;Isotonic&lt;/answertext&gt;&#10;                    &lt;valuetype&gt;-1&lt;/valuetype&gt;&#10;                &lt;/answer&gt;&#10;                &lt;answer&gt;&#10;                    &lt;guid&gt;E75DDD27A7774E13B3AC1D83FF98C846&lt;/guid&gt;&#10;                    &lt;answertext&gt;Hypotonic&lt;/answertext&gt;&#10;                    &lt;valuetype&gt;1&lt;/valuetype&gt;&#10;                &lt;/answer&gt;&#10;                &lt;answer&gt;&#10;                    &lt;guid&gt;6408110D07CC40E2A2184D1A1EA63432&lt;/guid&gt;&#10;                    &lt;answertext&gt;Aquatonic&lt;/answertext&gt;&#10;                    &lt;valuetype&gt;-1&lt;/valuetype&gt;&#10;                &lt;/answer&gt;&#10;            &lt;/answers&gt;&#10;        &lt;/multichoice&gt;&#10;    &lt;/questions&gt;&#10;&lt;/questionlist&gt;"/>
</p:tagLst>
</file>

<file path=ppt/tags/tag15.xml><?xml version="1.0" encoding="utf-8"?>
<p:tagLst xmlns:a="http://schemas.openxmlformats.org/drawingml/2006/main" xmlns:r="http://schemas.openxmlformats.org/officeDocument/2006/relationships" xmlns:p="http://schemas.openxmlformats.org/presentationml/2006/main">
  <p:tag name="ZEROBASED" val="False"/>
</p:tagLst>
</file>

<file path=ppt/tags/tag16.xml><?xml version="1.0" encoding="utf-8"?>
<p:tagLst xmlns:a="http://schemas.openxmlformats.org/drawingml/2006/main" xmlns:r="http://schemas.openxmlformats.org/officeDocument/2006/relationships" xmlns:p="http://schemas.openxmlformats.org/presentationml/2006/main">
  <p:tag name="ISCAI" val="True"/>
  <p:tag name="TYPE" val="2"/>
</p:tagLst>
</file>

<file path=ppt/tags/tag17.xml><?xml version="1.0" encoding="utf-8"?>
<p:tagLst xmlns:a="http://schemas.openxmlformats.org/drawingml/2006/main" xmlns:r="http://schemas.openxmlformats.org/officeDocument/2006/relationships" xmlns:p="http://schemas.openxmlformats.org/presentationml/2006/main">
  <p:tag name="RESULTS" val="When the concentration of the solute is the same on the outside of the cell as it is inside the cell the solution is &#10;21[;]24[;]21[;]False[;]19[;]&#10;2[;]2[;]0.308606699924184[;]0.0952380952380952&#10;1[;]-1[;]Hypertonic1[;]Hypertonic[;]&#10;19[;]1[;]Isotonic2[;]Isotonic[;]&#10;1[;]-1[;]Hypertonic3[;]Hypertonic[;]&#10;0[;]-1[;]Aquatonic4[;]Aquatonic[;]&#10;"/>
  <p:tag name="HASRESULTS" val="False"/>
  <p:tag name="LIVECHARTING" val="False"/>
  <p:tag name="AUTOOPENPOLL" val="True"/>
  <p:tag name="AUTOFORMATCHART" val="True"/>
  <p:tag name="TYPE" val="MultiChoiceSlide"/>
  <p:tag name="TPQUESTIONXML" val="﻿&lt;?xml version=&quot;1.0&quot; encoding=&quot;utf-8&quot;?&gt;&#10;&lt;questionlist&gt;&#10;    &lt;properties&gt;&#10;        &lt;guid&gt;5D7CCAD1ED3646DCBBC3F37E02BC7F1D&lt;/guid&gt;&#10;        &lt;description /&gt;&#10;        &lt;date&gt;10/29/2014 8:53:10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F6F5D405DCC24FA994072B0E5BA21B9A&lt;/guid&gt;&#10;            &lt;repollguid&gt;0E7770EBB6AB49F8A92B89009FC35799&lt;/repollguid&gt;&#10;            &lt;sourceid&gt;B427DD2287D14593829308E2862569FC&lt;/sourceid&gt;&#10;            &lt;questiontext&gt;6  When the concentration of the solute is the same on the outside of the cell as it is inside the cell the solution is &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2240F43BAF6246BB8006F184AED5845A&lt;/guid&gt;&#10;                    &lt;answertext&gt;Hypertonic&lt;/answertext&gt;&#10;                    &lt;valuetype&gt;-1&lt;/valuetype&gt;&#10;                &lt;/answer&gt;&#10;                &lt;answer&gt;&#10;                    &lt;guid&gt;FC449B638C4340088F63AACC9A8AB8F1&lt;/guid&gt;&#10;                    &lt;answertext&gt;Isotonic&lt;/answertext&gt;&#10;                    &lt;valuetype&gt;1&lt;/valuetype&gt;&#10;                &lt;/answer&gt;&#10;                &lt;answer&gt;&#10;                    &lt;guid&gt;3E8AE9EA21F2440285619E9C49065BEB&lt;/guid&gt;&#10;                    &lt;answertext&gt;Hypertonic&lt;/answertext&gt;&#10;                    &lt;valuetype&gt;-1&lt;/valuetype&gt;&#10;                &lt;/answer&gt;&#10;                &lt;answer&gt;&#10;                    &lt;guid&gt;77EC7CFE9E8B4EF8BA823003497A2AB7&lt;/guid&gt;&#10;                    &lt;answertext&gt;Aquatonic&lt;/answertext&gt;&#10;                    &lt;valuetype&gt;-1&lt;/valuetype&gt;&#10;                &lt;/answer&gt;&#10;            &lt;/answers&gt;&#10;        &lt;/multichoice&gt;&#10;    &lt;/questions&gt;&#10;&lt;/questionlist&gt;"/>
</p:tagLst>
</file>

<file path=ppt/tags/tag18.xml><?xml version="1.0" encoding="utf-8"?>
<p:tagLst xmlns:a="http://schemas.openxmlformats.org/drawingml/2006/main" xmlns:r="http://schemas.openxmlformats.org/officeDocument/2006/relationships" xmlns:p="http://schemas.openxmlformats.org/presentationml/2006/main">
  <p:tag name="ZEROBASED" val="False"/>
</p:tagLst>
</file>

<file path=ppt/tags/tag19.xml><?xml version="1.0" encoding="utf-8"?>
<p:tagLst xmlns:a="http://schemas.openxmlformats.org/drawingml/2006/main" xmlns:r="http://schemas.openxmlformats.org/officeDocument/2006/relationships" xmlns:p="http://schemas.openxmlformats.org/presentationml/2006/main">
  <p:tag name="ISCAI" val="True"/>
  <p:tag name="TYPE" val="1"/>
</p:tagLst>
</file>

<file path=ppt/tags/tag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F3FAEBD6006544889FED11DD85D8FDAD&lt;/guid&gt;&#10;        &lt;description /&gt;&#10;        &lt;date&gt;10/29/2014 9:27:53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6207522616BC47AE9C7C4A8F9E7E16F7&lt;/guid&gt;&#10;            &lt;repollguid&gt;39FF17D511FA41ECBAC7381B4E881B01&lt;/repollguid&gt;&#10;            &lt;sourceid&gt;2688A66E8BB04795B5A3A959B13C7442&lt;/sourceid&gt;&#10;            &lt;questiontext&gt;1    What is diffusion?&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40BF991137554AB0A2A9B14F809D5AD5&lt;/guid&gt;&#10;                    &lt;answertext&gt;Transport of water DOWN its concentration gradient&lt;/answertext&gt;&#10;                    &lt;valuetype&gt;-1&lt;/valuetype&gt;&#10;                &lt;/answer&gt;&#10;                &lt;answer&gt;&#10;                    &lt;guid&gt;5B1A5A5E1A0E47EE96012BEBB0C48ACF&lt;/guid&gt;&#10;                    &lt;answertext&gt;Transport of solute DOWN  its concentration gradient&lt;/answertext&gt;&#10;                    &lt;valuetype&gt;1&lt;/valuetype&gt;&#10;                &lt;/answer&gt;&#10;                &lt;answer&gt;&#10;                    &lt;guid&gt;6162401134864A8F89FFC388C24516ED&lt;/guid&gt;&#10;                    &lt;answertext&gt;Transport of solute UP its concentration gradient&lt;/answertext&gt;&#10;                    &lt;valuetype&gt;-1&lt;/valuetype&gt;&#10;                &lt;/answer&gt;&#10;                &lt;answer&gt;&#10;                    &lt;guid&gt;3B1DBF2DDB0C47BFACAA40716BB81D9A&lt;/guid&gt;&#10;                    &lt;answertext&gt;Transport of water UP its concentration gradient&lt;/answertext&gt;&#10;                    &lt;valuetype&gt;-1&lt;/valuetype&gt;&#10;                &lt;/answer&gt;&#10;            &lt;/answers&gt;&#10;        &lt;/multichoice&gt;&#10;    &lt;/questions&gt;&#10;&lt;/questionlist&gt;"/>
</p:tagLst>
</file>

<file path=ppt/tags/tag20.xml><?xml version="1.0" encoding="utf-8"?>
<p:tagLst xmlns:a="http://schemas.openxmlformats.org/drawingml/2006/main" xmlns:r="http://schemas.openxmlformats.org/officeDocument/2006/relationships" xmlns:p="http://schemas.openxmlformats.org/presentationml/2006/main">
  <p:tag name="RESULTS" val="In which direction will the net movement of water be in the following example?&#10;20[;]24[;]20[;]False[;]4[;]&#10;1.85[;]2[;]0.476969600708473[;]0.2275&#10;4[;]1[;]Into the cell1[;]Into the cell[;]&#10;15[;]-1[;]Out of the cell2[;]Out of the cell[;]&#10;1[;]-1[;]equal amounts move into and out of the cell 3[;]equal amounts move into and out of the cell [;]&#10;"/>
  <p:tag name="HASRESULTS" val="False"/>
  <p:tag name="LIVECHARTING" val="False"/>
  <p:tag name="AUTOOPENPOLL" val="True"/>
  <p:tag name="AUTOFORMATCHART" val="True"/>
  <p:tag name="TYPE" val="MultiChoiceSlide"/>
  <p:tag name="TPQUESTIONXML" val="﻿&lt;?xml version=&quot;1.0&quot; encoding=&quot;utf-8&quot;?&gt;&#10;&lt;questionlist&gt;&#10;    &lt;properties&gt;&#10;        &lt;guid&gt;C90149D07B094E11B41AC097A74816FC&lt;/guid&gt;&#10;        &lt;description /&gt;&#10;        &lt;date&gt;10/29/2014 9:23:04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87B61BDCB34B4A9BA843B68F63432076&lt;/guid&gt;&#10;            &lt;repollguid&gt;32C1DC35DBF24322A65E3D29C32B351E&lt;/repollguid&gt;&#10;            &lt;sourceid&gt;28D197FDF9F340D790657D03B317BF76&lt;/sourceid&gt;&#10;            &lt;questiontext&gt;7 In which direction will the net movement of water be in the following exampl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2EDDE81AFAF54D749811A497A9B8670C&lt;/guid&gt;&#10;                    &lt;answertext&gt;Into the cell&lt;/answertext&gt;&#10;                    &lt;valuetype&gt;1&lt;/valuetype&gt;&#10;                &lt;/answer&gt;&#10;                &lt;answer&gt;&#10;                    &lt;guid&gt;5D05CA55B3B14D9380BC1F34339FB561&lt;/guid&gt;&#10;                    &lt;answertext&gt;Out of the cell&lt;/answertext&gt;&#10;                    &lt;valuetype&gt;-1&lt;/valuetype&gt;&#10;                &lt;/answer&gt;&#10;                &lt;answer&gt;&#10;                    &lt;guid&gt;E304C507CA244D609F027164B8653899&lt;/guid&gt;&#10;                    &lt;answertext&gt;equal amounts move into and out of the cell &lt;/answertext&gt;&#10;                    &lt;valuetype&gt;-1&lt;/valuetype&gt;&#10;                &lt;/answer&gt;&#10;            &lt;/answers&gt;&#10;        &lt;/multichoice&gt;&#10;    &lt;/questions&gt;&#10;&lt;/questionlist&gt;"/>
</p:tagLst>
</file>

<file path=ppt/tags/tag21.xml><?xml version="1.0" encoding="utf-8"?>
<p:tagLst xmlns:a="http://schemas.openxmlformats.org/drawingml/2006/main" xmlns:r="http://schemas.openxmlformats.org/officeDocument/2006/relationships" xmlns:p="http://schemas.openxmlformats.org/presentationml/2006/main">
  <p:tag name="ZEROBASED" val="False"/>
</p:tagLst>
</file>

<file path=ppt/tags/tag22.xml><?xml version="1.0" encoding="utf-8"?>
<p:tagLst xmlns:a="http://schemas.openxmlformats.org/drawingml/2006/main" xmlns:r="http://schemas.openxmlformats.org/officeDocument/2006/relationships" xmlns:p="http://schemas.openxmlformats.org/presentationml/2006/main">
  <p:tag name="ISCAI" val="True"/>
  <p:tag name="TYPE" val="4"/>
</p:tagLst>
</file>

<file path=ppt/tags/tag23.xml><?xml version="1.0" encoding="utf-8"?>
<p:tagLst xmlns:a="http://schemas.openxmlformats.org/drawingml/2006/main" xmlns:r="http://schemas.openxmlformats.org/officeDocument/2006/relationships" xmlns:p="http://schemas.openxmlformats.org/presentationml/2006/main">
  <p:tag name="RESULTS" val="What type of solution is the cell in?&#10;20[;]24[;]20[;]False[;]11[;]&#10;1.9[;]1[;]0.99498743710662[;]0.99&#10;11[;]1[;]Hypotonic1[;]Hypotonic[;]&#10;0[;]-1[;]Isotonic2[;]Isotonic[;]&#10;9[;]-1[;]Hypertonic3[;]Hypertonic[;]&#10;0[;]-1[;]Aquatonic4[;]Aquatonic[;]&#10;"/>
  <p:tag name="HASRESULTS" val="False"/>
  <p:tag name="LIVECHARTING" val="False"/>
  <p:tag name="AUTOOPENPOLL" val="True"/>
  <p:tag name="AUTOFORMATCHART" val="True"/>
  <p:tag name="TYPE" val="MultiChoiceSlide"/>
  <p:tag name="TPQUESTIONXML" val="﻿&lt;?xml version=&quot;1.0&quot; encoding=&quot;utf-8&quot;?&gt;&#10;&lt;questionlist&gt;&#10;    &lt;properties&gt;&#10;        &lt;guid&gt;E936D6EC6A2D41EBA236616E2523D56C&lt;/guid&gt;&#10;        &lt;description /&gt;&#10;        &lt;date&gt;10/29/2014 9:13:1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BC874BC029F24DC8BE0E2CEB36940621&lt;/guid&gt;&#10;            &lt;repollguid&gt;E7424EB31CF14789A0E5F679E90CC0E0&lt;/repollguid&gt;&#10;            &lt;sourceid&gt;6F793531A272410C97BFFFC76056EF3A&lt;/sourceid&gt;&#10;            &lt;questiontext&gt;8  What type of solution is in the environment of the cell?&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8F804D173F1248668B8027CDBD4CE57C&lt;/guid&gt;&#10;                    &lt;answertext&gt;Hypotonic&lt;/answertext&gt;&#10;                    &lt;valuetype&gt;-1&lt;/valuetype&gt;&#10;                &lt;/answer&gt;&#10;                &lt;answer&gt;&#10;                    &lt;guid&gt;FA87AE6E5E52495992E859D9DF25BF88&lt;/guid&gt;&#10;                    &lt;answertext&gt;Isotonic&lt;/answertext&gt;&#10;                    &lt;valuetype&gt;-1&lt;/valuetype&gt;&#10;                &lt;/answer&gt;&#10;                &lt;answer&gt;&#10;                    &lt;guid&gt;40651909A9AF45C2AB1E136C460B5652&lt;/guid&gt;&#10;                    &lt;answertext&gt;Hypertonic&lt;/answertext&gt;&#10;                    &lt;valuetype&gt;1&lt;/valuetype&gt;&#10;                &lt;/answer&gt;&#10;                &lt;answer&gt;&#10;                    &lt;guid&gt;56DC6DE012034309B90317168CE6A2E1&lt;/guid&gt;&#10;                    &lt;answertext&gt;Aquatonic&lt;/answertext&gt;&#10;                    &lt;valuetype&gt;-1&lt;/valuetype&gt;&#10;                &lt;/answer&gt;&#10;            &lt;/answers&gt;&#10;        &lt;/multichoice&gt;&#10;    &lt;/questions&gt;&#10;&lt;/questionlist&gt;"/>
</p:tagLst>
</file>

<file path=ppt/tags/tag24.xml><?xml version="1.0" encoding="utf-8"?>
<p:tagLst xmlns:a="http://schemas.openxmlformats.org/drawingml/2006/main" xmlns:r="http://schemas.openxmlformats.org/officeDocument/2006/relationships" xmlns:p="http://schemas.openxmlformats.org/presentationml/2006/main">
  <p:tag name="ZEROBASED" val="False"/>
</p:tagLst>
</file>

<file path=ppt/tags/tag25.xml><?xml version="1.0" encoding="utf-8"?>
<p:tagLst xmlns:a="http://schemas.openxmlformats.org/drawingml/2006/main" xmlns:r="http://schemas.openxmlformats.org/officeDocument/2006/relationships" xmlns:p="http://schemas.openxmlformats.org/presentationml/2006/main">
  <p:tag name="ISCAI" val="True"/>
  <p:tag name="TYPE" val="2"/>
</p:tagLst>
</file>

<file path=ppt/tags/tag26.xml><?xml version="1.0" encoding="utf-8"?>
<p:tagLst xmlns:a="http://schemas.openxmlformats.org/drawingml/2006/main" xmlns:r="http://schemas.openxmlformats.org/officeDocument/2006/relationships" xmlns:p="http://schemas.openxmlformats.org/presentationml/2006/main">
  <p:tag name="RESULTS" val="In which direction will the net movement of water be in the following example?&#10;20[;]24[;]20[;]False[;]14[;]&#10;1.8[;]2[;]0.509901951359279[;]0.26&#10;5[;]-1[;]into the cell1[;]into the cell[;]&#10;14[;]1[;]out of the cell2[;]out of the cell[;]&#10;1[;]-1[;]equal amounts move into and out of the cell 3[;]equal amounts move into and out of the cell [;]&#10;"/>
  <p:tag name="HASRESULTS" val="False"/>
  <p:tag name="LIVECHARTING" val="False"/>
  <p:tag name="AUTOOPENPOLL" val="True"/>
  <p:tag name="AUTOFORMATCHART" val="True"/>
  <p:tag name="TYPE" val="MultiChoiceSlide"/>
  <p:tag name="TPQUESTIONXML" val="﻿&lt;?xml version=&quot;1.0&quot; encoding=&quot;utf-8&quot;?&gt;&#10;&lt;questionlist&gt;&#10;    &lt;properties&gt;&#10;        &lt;guid&gt;300F45297C8543238BBED21B79F8EF65&lt;/guid&gt;&#10;        &lt;description /&gt;&#10;        &lt;date&gt;10/29/2014 9:13:1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8F932BDC4809400C957B246F57D238E5&lt;/guid&gt;&#10;            &lt;repollguid&gt;3D7FA324F94246748C5F1803099A8F97&lt;/repollguid&gt;&#10;            &lt;sourceid&gt;50393633FDE84BFD8E31DEF4359800F8&lt;/sourceid&gt;&#10;            &lt;questiontext&gt; 9 What is the type of environment for this cell?&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5AD925A9C74D94B1F1AEFD883E0989&lt;/guid&gt;&#10;                    &lt;answertext&gt;Hypotonic&lt;/answertext&gt;&#10;                    &lt;valuetype&gt;-1&lt;/valuetype&gt;&#10;                &lt;/answer&gt;&#10;                &lt;answer&gt;&#10;                    &lt;guid&gt;45C3C151EA214333B63C01D5457BBF06&lt;/guid&gt;&#10;                    &lt;answertext&gt;Isotonic &lt;/answertext&gt;&#10;                    &lt;valuetype&gt;-1&lt;/valuetype&gt;&#10;                &lt;/answer&gt;&#10;                &lt;answer&gt;&#10;                    &lt;guid&gt;41AE5EBCFAFC4833B8D56A12062EA9F6&lt;/guid&gt;&#10;                    &lt;answertext&gt;Hypertonic&lt;/answertext&gt;&#10;                    &lt;valuetype&gt;1&lt;/valuetype&gt;&#10;                &lt;/answer&gt;&#10;            &lt;/answers&gt;&#10;        &lt;/multichoice&gt;&#10;    &lt;/questions&gt;&#10;&lt;/questionlist&gt;"/>
</p:tagLst>
</file>

<file path=ppt/tags/tag27.xml><?xml version="1.0" encoding="utf-8"?>
<p:tagLst xmlns:a="http://schemas.openxmlformats.org/drawingml/2006/main" xmlns:r="http://schemas.openxmlformats.org/officeDocument/2006/relationships" xmlns:p="http://schemas.openxmlformats.org/presentationml/2006/main">
  <p:tag name="ZEROBASED" val="False"/>
</p:tagLst>
</file>

<file path=ppt/tags/tag28.xml><?xml version="1.0" encoding="utf-8"?>
<p:tagLst xmlns:a="http://schemas.openxmlformats.org/drawingml/2006/main" xmlns:r="http://schemas.openxmlformats.org/officeDocument/2006/relationships" xmlns:p="http://schemas.openxmlformats.org/presentationml/2006/main">
  <p:tag name="ISCAI" val="True"/>
  <p:tag name="TYPE" val="2"/>
</p:tagLst>
</file>

<file path=ppt/tags/tag29.xml><?xml version="1.0" encoding="utf-8"?>
<p:tagLst xmlns:a="http://schemas.openxmlformats.org/drawingml/2006/main" xmlns:r="http://schemas.openxmlformats.org/officeDocument/2006/relationships" xmlns:p="http://schemas.openxmlformats.org/presentationml/2006/main">
  <p:tag name="RESULTS" val="What type of solution is the cell in?&#10;21[;]24[;]21[;]False[;]21[;]&#10;2[;]2[;]0[;]0&#10;0[;]-1[;]Hypotonic1[;]Hypotonic[;]&#10;21[;]1[;]Isotonic2[;]Isotonic[;]&#10;0[;]-1[;]Hypertonic3[;]Hypertonic[;]&#10;0[;]-1[;]Aquatonic4[;]Aquatonic[;]&#10;"/>
  <p:tag name="HASRESULTS" val="False"/>
  <p:tag name="LIVECHARTING" val="False"/>
  <p:tag name="AUTOOPENPOLL" val="True"/>
  <p:tag name="AUTOFORMATCHART" val="True"/>
  <p:tag name="TYPE" val="MultiChoiceSlide"/>
  <p:tag name="TPQUESTIONXML" val="﻿&lt;?xml version=&quot;1.0&quot; encoding=&quot;utf-8&quot;?&gt;&#10;&lt;questionlist&gt;&#10;    &lt;properties&gt;&#10;        &lt;guid&gt;2606D100182C4969BCD9C10AD75C1131&lt;/guid&gt;&#10;        &lt;description /&gt;&#10;        &lt;date&gt;10/29/2014 9:17:45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FFA0D37FCF542CBB6AB7C0793FD2F63&lt;/guid&gt;&#10;            &lt;repollguid&gt;E00CB94FBB4A49B3ABD2387651E3AC7E&lt;/repollguid&gt;&#10;            &lt;sourceid&gt;A1DCC058FC454896AC3350A59EE9027F&lt;/sourceid&gt;&#10;            &lt;questiontext&gt;10. What will be the net direction of water movemen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C0C1066F8A394C75A74FCEE20FDA8BF8&lt;/guid&gt;&#10;                    &lt;answertext&gt;Into the cell&lt;/answertext&gt;&#10;                    &lt;valuetype&gt;-1&lt;/valuetype&gt;&#10;                &lt;/answer&gt;&#10;                &lt;answer&gt;&#10;                    &lt;guid&gt;C4B0C19FF034454CBCC870813697F301&lt;/guid&gt;&#10;                    &lt;answertext&gt;Out of the cell&lt;/answertext&gt;&#10;                    &lt;valuetype&gt;1&lt;/valuetype&gt;&#10;                &lt;/answer&gt;&#10;                &lt;answer&gt;&#10;                    &lt;guid&gt;6CAF346030784DB09B7ED8CC20EC6447&lt;/guid&gt;&#10;                    &lt;answertext&gt;Equal movement into &amp;amp; out of the cell&lt;/answertext&gt;&#10;                    &lt;valuetype&gt;-1&lt;/valuetype&gt;&#10;                &lt;/answer&gt;&#10;            &lt;/answers&gt;&#10;        &lt;/multichoice&gt;&#10;    &lt;/questions&gt;&#10;&lt;/questionlist&gt;"/>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30.xml><?xml version="1.0" encoding="utf-8"?>
<p:tagLst xmlns:a="http://schemas.openxmlformats.org/drawingml/2006/main" xmlns:r="http://schemas.openxmlformats.org/officeDocument/2006/relationships" xmlns:p="http://schemas.openxmlformats.org/presentationml/2006/main">
  <p:tag name="ZEROBASED" val="False"/>
</p:tagLst>
</file>

<file path=ppt/tags/tag31.xml><?xml version="1.0" encoding="utf-8"?>
<p:tagLst xmlns:a="http://schemas.openxmlformats.org/drawingml/2006/main" xmlns:r="http://schemas.openxmlformats.org/officeDocument/2006/relationships" xmlns:p="http://schemas.openxmlformats.org/presentationml/2006/main">
  <p:tag name="ISCAI" val="True"/>
  <p:tag name="TYPE" val="1"/>
</p:tagLst>
</file>

<file path=ppt/tags/tag32.xml><?xml version="1.0" encoding="utf-8"?>
<p:tagLst xmlns:a="http://schemas.openxmlformats.org/drawingml/2006/main" xmlns:r="http://schemas.openxmlformats.org/officeDocument/2006/relationships" xmlns:p="http://schemas.openxmlformats.org/presentationml/2006/main">
  <p:tag name="RESULTS" val="What type of solution is the cell in?&#10;20[;]24[;]20[;]False[;]18[;]&#10;1.25[;]1[;]0.766485485837795[;]0.5875&#10;18[;]1[;]Hypertonic1[;]Hypertonic[;]&#10;0[;]-1[;]Isotonic2[;]Isotonic[;]&#10;1[;]-1[;]Hypotonic3[;]Hypotonic[;]&#10;1[;]-1[;]Aquatonic4[;]Aquatonic[;]&#10;"/>
  <p:tag name="HASRESULTS" val="False"/>
  <p:tag name="LIVECHARTING" val="False"/>
  <p:tag name="AUTOOPENPOLL" val="True"/>
  <p:tag name="AUTOFORMATCHART" val="True"/>
  <p:tag name="TYPE" val="MultiChoiceSlide"/>
  <p:tag name="TPQUESTIONXML" val="﻿&lt;?xml version=&quot;1.0&quot; encoding=&quot;utf-8&quot;?&gt;&#10;&lt;questionlist&gt;&#10;    &lt;properties&gt;&#10;        &lt;guid&gt;C90149D07B094E11B41AC097A74816FC&lt;/guid&gt;&#10;        &lt;description /&gt;&#10;        &lt;date&gt;10/29/2014 9:19:55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0DE6DAE12D6D4613AE7E994F438C25AA&lt;/guid&gt;&#10;            &lt;repollguid&gt;32C1DC35DBF24322A65E3D29C32B351E&lt;/repollguid&gt;&#10;            &lt;sourceid&gt;28D197FDF9F340D790657D03B317BF76&lt;/sourceid&gt;&#10;            &lt;questiontext&gt;11 What type of environment is shown?&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2EDDE81AFAF54D749811A497A9B8670C&lt;/guid&gt;&#10;                    &lt;answertext&gt;Hypertonic&lt;/answertext&gt;&#10;                    &lt;valuetype&gt;1&lt;/valuetype&gt;&#10;                &lt;/answer&gt;&#10;                &lt;answer&gt;&#10;                    &lt;guid&gt;5D05CA55B3B14D9380BC1F34339FB561&lt;/guid&gt;&#10;                    &lt;answertext&gt;Isotonic&lt;/answertext&gt;&#10;                    &lt;valuetype&gt;-1&lt;/valuetype&gt;&#10;                &lt;/answer&gt;&#10;                &lt;answer&gt;&#10;                    &lt;guid&gt;E304C507CA244D609F027164B8653899&lt;/guid&gt;&#10;                    &lt;answertext&gt;Hypotonic&lt;/answertext&gt;&#10;                    &lt;valuetype&gt;-1&lt;/valuetype&gt;&#10;                &lt;/answer&gt;&#10;                &lt;answer&gt;&#10;                    &lt;guid&gt;8AFE88C356D94071BFB592A8A09DF41B&lt;/guid&gt;&#10;                    &lt;answertext&gt;Aquatonic&lt;/answertext&gt;&#10;                    &lt;valuetype&gt;-1&lt;/valuetype&gt;&#10;                &lt;/answer&gt;&#10;            &lt;/answers&gt;&#10;        &lt;/multichoice&gt;&#10;    &lt;/questions&gt;&#10;&lt;/questionlist&gt;"/>
</p:tagLst>
</file>

<file path=ppt/tags/tag33.xml><?xml version="1.0" encoding="utf-8"?>
<p:tagLst xmlns:a="http://schemas.openxmlformats.org/drawingml/2006/main" xmlns:r="http://schemas.openxmlformats.org/officeDocument/2006/relationships" xmlns:p="http://schemas.openxmlformats.org/presentationml/2006/main">
  <p:tag name="ZEROBASED" val="False"/>
</p:tagLst>
</file>

<file path=ppt/tags/tag34.xml><?xml version="1.0" encoding="utf-8"?>
<p:tagLst xmlns:a="http://schemas.openxmlformats.org/drawingml/2006/main" xmlns:r="http://schemas.openxmlformats.org/officeDocument/2006/relationships" xmlns:p="http://schemas.openxmlformats.org/presentationml/2006/main">
  <p:tag name="ISCAI" val="True"/>
  <p:tag name="TYPE" val="1"/>
</p:tagLst>
</file>

<file path=ppt/tags/tag35.xml><?xml version="1.0" encoding="utf-8"?>
<p:tagLst xmlns:a="http://schemas.openxmlformats.org/drawingml/2006/main" xmlns:r="http://schemas.openxmlformats.org/officeDocument/2006/relationships" xmlns:p="http://schemas.openxmlformats.org/presentationml/2006/main">
  <p:tag name="RESULTS" val="The cytoplasm in the cell is &#10;21[;]24[;]21[;]False[;]18[;]&#10;1.85714285714286[;]2[;]0.349927106111883[;]0.122448979591837&#10;3[;]-1[;]hypertonic1[;]hypertonic[;]&#10;18[;]1[;]hypotonic2[;]hypotonic[;]&#10;0[;]-1[;]isotonic3[;]isotonic[;]&#10;0[;]-1[;]aquatonic4[;]aquatonic[;]&#10;"/>
  <p:tag name="HASRESULTS" val="False"/>
  <p:tag name="LIVECHARTING" val="False"/>
  <p:tag name="AUTOOPENPOLL" val="True"/>
  <p:tag name="AUTOFORMATCHART" val="True"/>
  <p:tag name="TYPE" val="MultiChoiceSlide"/>
  <p:tag name="TPQUESTIONXML" val="﻿&lt;?xml version=&quot;1.0&quot; encoding=&quot;utf-8&quot;?&gt;&#10;&lt;questionlist&gt;&#10;    &lt;properties&gt;&#10;        &lt;guid&gt;C90149D07B094E11B41AC097A74816FC&lt;/guid&gt;&#10;        &lt;description /&gt;&#10;        &lt;date&gt;10/29/2014 9:23:4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ABEAC1C64DC4C4BA609FDFC4EA58F6B&lt;/guid&gt;&#10;            &lt;repollguid&gt;32C1DC35DBF24322A65E3D29C32B351E&lt;/repollguid&gt;&#10;            &lt;sourceid&gt;28D197FDF9F340D790657D03B317BF76&lt;/sourceid&gt;&#10;            &lt;questiontext&gt;ExtraThe cytoplasm in the cell is &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2EDDE81AFAF54D749811A497A9B8670C&lt;/guid&gt;&#10;                    &lt;answertext&gt;hypertonic&lt;/answertext&gt;&#10;                    &lt;valuetype&gt;-1&lt;/valuetype&gt;&#10;                &lt;/answer&gt;&#10;                &lt;answer&gt;&#10;                    &lt;guid&gt;5D05CA55B3B14D9380BC1F34339FB561&lt;/guid&gt;&#10;                    &lt;answertext&gt;hypotonic&lt;/answertext&gt;&#10;                    &lt;valuetype&gt;-1&lt;/valuetype&gt;&#10;                &lt;/answer&gt;&#10;                &lt;answer&gt;&#10;                    &lt;guid&gt;E304C507CA244D609F027164B8653899&lt;/guid&gt;&#10;                    &lt;answertext&gt;isotonic&lt;/answertext&gt;&#10;                    &lt;valuetype&gt;1&lt;/valuetype&gt;&#10;                &lt;/answer&gt;&#10;                &lt;answer&gt;&#10;                    &lt;guid&gt;3BEE49EF1E27419F865B67A26BD8B004&lt;/guid&gt;&#10;                    &lt;answertext&gt;aquatonic&lt;/answertext&gt;&#10;                    &lt;valuetype&gt;-1&lt;/valuetype&gt;&#10;                &lt;/answer&gt;&#10;            &lt;/answers&gt;&#10;        &lt;/multichoice&gt;&#10;    &lt;/questions&gt;&#10;&lt;/questionlist&gt;"/>
</p:tagLst>
</file>

<file path=ppt/tags/tag36.xml><?xml version="1.0" encoding="utf-8"?>
<p:tagLst xmlns:a="http://schemas.openxmlformats.org/drawingml/2006/main" xmlns:r="http://schemas.openxmlformats.org/officeDocument/2006/relationships" xmlns:p="http://schemas.openxmlformats.org/presentationml/2006/main">
  <p:tag name="ZEROBASED" val="False"/>
</p:tagLst>
</file>

<file path=ppt/tags/tag37.xml><?xml version="1.0" encoding="utf-8"?>
<p:tagLst xmlns:a="http://schemas.openxmlformats.org/drawingml/2006/main" xmlns:r="http://schemas.openxmlformats.org/officeDocument/2006/relationships" xmlns:p="http://schemas.openxmlformats.org/presentationml/2006/main">
  <p:tag name="ISCAI" val="True"/>
  <p:tag name="TYPE" val="4"/>
</p:tagLst>
</file>

<file path=ppt/tags/tag38.xml><?xml version="1.0" encoding="utf-8"?>
<p:tagLst xmlns:a="http://schemas.openxmlformats.org/drawingml/2006/main" xmlns:r="http://schemas.openxmlformats.org/officeDocument/2006/relationships" xmlns:p="http://schemas.openxmlformats.org/presentationml/2006/main">
  <p:tag name="RESULTS" val="What type solution is the cell in?&#10;1[;]24[;]1[;]False[;]1[;]&#10;1[;]1[;]0[;]0&#10;1[;]1[;]Hypertonic1[;]Hypertonic[;]&#10;0[;]-1[;]Hypotonic2[;]Hypotonic[;]&#10;0[;]-1[;]Isotonic3[;]Isotonic[;]&#10;0[;]-1[;]aquatonic4[;]aquatonic[;]&#10;"/>
  <p:tag name="HASRESULTS" val="False"/>
  <p:tag name="LIVECHARTING" val="False"/>
  <p:tag name="AUTOOPENPOLL" val="True"/>
  <p:tag name="AUTOFORMATCHART" val="True"/>
  <p:tag name="TYPE" val="MultiChoiceSlide"/>
  <p:tag name="TPQUESTIONXML" val="﻿&lt;?xml version=&quot;1.0&quot; encoding=&quot;utf-8&quot;?&gt;&#10;&lt;questionlist&gt;&#10;    &lt;properties&gt;&#10;        &lt;guid&gt;BD3A1F39D9ED4D0EA3991DA28AC770E6&lt;/guid&gt;&#10;        &lt;description /&gt;&#10;        &lt;date&gt;10/29/2014 9:24:10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1AB7FF399EB647B3A59547BDA8EC3351&lt;/guid&gt;&#10;            &lt;repollguid&gt;5E9BD709A25943C2AACA6F2151746DF1&lt;/repollguid&gt;&#10;            &lt;sourceid&gt;1A5FA0857BFC41B287A8E163943C03C2&lt;/sourceid&gt;&#10;            &lt;questiontext&gt;ExtraWhat type solution is the cell in?&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8A7B7F8E35814934805C5E0F5D3E6FB8&lt;/guid&gt;&#10;                    &lt;answertext&gt;Hypertonic&lt;/answertext&gt;&#10;                    &lt;valuetype&gt;-1&lt;/valuetype&gt;&#10;                &lt;/answer&gt;&#10;                &lt;answer&gt;&#10;                    &lt;guid&gt;65892BDBC47E40EE849C676AF6125BA7&lt;/guid&gt;&#10;                    &lt;answertext&gt;Hypotonic&lt;/answertext&gt;&#10;                    &lt;valuetype&gt;1&lt;/valuetype&gt;&#10;                &lt;/answer&gt;&#10;                &lt;answer&gt;&#10;                    &lt;guid&gt;30A1F7E4E01149A987C645800A9824A9&lt;/guid&gt;&#10;                    &lt;answertext&gt;Isotonic&lt;/answertext&gt;&#10;                    &lt;valuetype&gt;-1&lt;/valuetype&gt;&#10;                &lt;/answer&gt;&#10;                &lt;answer&gt;&#10;                    &lt;guid&gt;BDC748E074CF4F008F6B8D2CF3EFCC84&lt;/guid&gt;&#10;                    &lt;answertext&gt;aquatonic&lt;/answertext&gt;&#10;                    &lt;valuetype&gt;-1&lt;/valuetype&gt;&#10;                &lt;/answer&gt;&#10;            &lt;/answers&gt;&#10;        &lt;/multichoice&gt;&#10;    &lt;/questions&gt;&#10;&lt;/questionlist&gt;"/>
</p:tagLst>
</file>

<file path=ppt/tags/tag39.xml><?xml version="1.0" encoding="utf-8"?>
<p:tagLst xmlns:a="http://schemas.openxmlformats.org/drawingml/2006/main" xmlns:r="http://schemas.openxmlformats.org/officeDocument/2006/relationships" xmlns:p="http://schemas.openxmlformats.org/presentationml/2006/main">
  <p:tag name="ZEROBASED" val="False"/>
</p:tagLst>
</file>

<file path=ppt/tags/tag4.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40.xml><?xml version="1.0" encoding="utf-8"?>
<p:tagLst xmlns:a="http://schemas.openxmlformats.org/drawingml/2006/main" xmlns:r="http://schemas.openxmlformats.org/officeDocument/2006/relationships" xmlns:p="http://schemas.openxmlformats.org/presentationml/2006/main">
  <p:tag name="ISCAI" val="True"/>
  <p:tag name="TYPE" val="3"/>
</p:tagLst>
</file>

<file path=ppt/tags/tag41.xml><?xml version="1.0" encoding="utf-8"?>
<p:tagLst xmlns:a="http://schemas.openxmlformats.org/drawingml/2006/main" xmlns:r="http://schemas.openxmlformats.org/officeDocument/2006/relationships" xmlns:p="http://schemas.openxmlformats.org/presentationml/2006/main">
  <p:tag name="RESULTS" val="What process explains the movement of water in each of the previous questions?&#10;19[;]24[;]19[;]False[;]11[;]&#10;1.89473684210526[;]1[;]1.07089420786188[;]1.14681440443213&#10;11[;]1[;]Osmosis1[;]Osmosis[;]&#10;0[;]-1[;]Diffusion2[;]Diffusion[;]&#10;7[;]-1[;]Active transport3[;]Active transport[;]&#10;1[;]-1[;]Facilitated Diffusion4[;]Facilitated Diffusion[;]&#10;"/>
  <p:tag name="HASRESULTS" val="False"/>
  <p:tag name="LIVECHARTING" val="False"/>
  <p:tag name="AUTOOPENPOLL" val="True"/>
  <p:tag name="AUTOFORMATCHART" val="True"/>
  <p:tag name="TYPE" val="MultiChoiceSlide"/>
  <p:tag name="TPQUESTIONXML" val="﻿&lt;?xml version=&quot;1.0&quot; encoding=&quot;utf-8&quot;?&gt;&#10;&lt;questionlist&gt;&#10;    &lt;properties&gt;&#10;        &lt;guid&gt;B7C1FD838E404B2D8B8DC1E547BED7ED&lt;/guid&gt;&#10;        &lt;description /&gt;&#10;        &lt;date&gt;10/29/2014 9:26:27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3A5642A4C3944B2A013742D4AEED34E&lt;/guid&gt;&#10;            &lt;repollguid&gt;828F1A26917D43DAB28DD493E97B9023&lt;/repollguid&gt;&#10;            &lt;sourceid&gt;EA0470D8B76A4435A1A1930F8ED35FE6&lt;/sourceid&gt;&#10;            &lt;questiontext&gt;12 What process explains the passive movement of water across a semi-permeable membran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B17E50B68EA641178A3887D2501E5A00&lt;/guid&gt;&#10;                    &lt;answertext&gt;Osmosis&lt;/answertext&gt;&#10;                    &lt;valuetype&gt;1&lt;/valuetype&gt;&#10;                &lt;/answer&gt;&#10;                &lt;answer&gt;&#10;                    &lt;guid&gt;A5006239D43B4CFA97EAC89DE6711234&lt;/guid&gt;&#10;                    &lt;answertext&gt;Diffusion&lt;/answertext&gt;&#10;                    &lt;valuetype&gt;-1&lt;/valuetype&gt;&#10;                &lt;/answer&gt;&#10;                &lt;answer&gt;&#10;                    &lt;guid&gt;BB29EA27436D40F18B7E3612B268CB47&lt;/guid&gt;&#10;                    &lt;answertext&gt;Active transport&lt;/answertext&gt;&#10;                    &lt;valuetype&gt;-1&lt;/valuetype&gt;&#10;                &lt;/answer&gt;&#10;                &lt;answer&gt;&#10;                    &lt;guid&gt;E28ED4E1C3F6446CA7205568D98EBE4C&lt;/guid&gt;&#10;                    &lt;answertext&gt;Facilitated Diffusion&lt;/answertext&gt;&#10;                    &lt;valuetype&gt;-1&lt;/valuetype&gt;&#10;                &lt;/answer&gt;&#10;            &lt;/answers&gt;&#10;        &lt;/multichoice&gt;&#10;    &lt;/questions&gt;&#10;&lt;/questionlist&gt;"/>
</p:tagLst>
</file>

<file path=ppt/tags/tag42.xml><?xml version="1.0" encoding="utf-8"?>
<p:tagLst xmlns:a="http://schemas.openxmlformats.org/drawingml/2006/main" xmlns:r="http://schemas.openxmlformats.org/officeDocument/2006/relationships" xmlns:p="http://schemas.openxmlformats.org/presentationml/2006/main">
  <p:tag name="ZEROBASED" val="False"/>
</p:tagLst>
</file>

<file path=ppt/tags/tag43.xml><?xml version="1.0" encoding="utf-8"?>
<p:tagLst xmlns:a="http://schemas.openxmlformats.org/drawingml/2006/main" xmlns:r="http://schemas.openxmlformats.org/officeDocument/2006/relationships" xmlns:p="http://schemas.openxmlformats.org/presentationml/2006/main">
  <p:tag name="ISCAI" val="True"/>
  <p:tag name="TYPE" val="1"/>
</p:tagLst>
</file>

<file path=ppt/tags/tag44.xml><?xml version="1.0" encoding="utf-8"?>
<p:tagLst xmlns:a="http://schemas.openxmlformats.org/drawingml/2006/main" xmlns:r="http://schemas.openxmlformats.org/officeDocument/2006/relationships" xmlns:p="http://schemas.openxmlformats.org/presentationml/2006/main">
  <p:tag name="RESULTS" val="Red blood cells &amp; other animal cells may which don’t have a cell wall burst if they are in what type of a solution?&#10;15[;]24[;]15[;]False[;]4[;]&#10;1.53333333333333[;]1[;]0.884433277428107[;]0.782222222222222&#10;11[;]-1[;]Hypertonic1[;]Hypertonic[;]&#10;0[;]-1[;]Isotonic2[;]Isotonic[;]&#10;4[;]1[;]Hypotonic 3[;]Hypotonic [;]&#10;0[;]-1[;]Aquatonic4[;]Aquatonic[;]&#10;"/>
  <p:tag name="HASRESULTS" val="False"/>
  <p:tag name="LIVECHARTING" val="False"/>
  <p:tag name="AUTOOPENPOLL" val="True"/>
  <p:tag name="AUTOFORMATCHART" val="True"/>
  <p:tag name="TYPE" val="MultiChoiceSlide"/>
  <p:tag name="TPQUESTIONXML" val="﻿&lt;?xml version=&quot;1.0&quot; encoding=&quot;utf-8&quot;?&gt;&#10;&lt;questionlist&gt;&#10;    &lt;properties&gt;&#10;        &lt;guid&gt;2B5327725A5443B9A33D7954EB142DDD&lt;/guid&gt;&#10;        &lt;description /&gt;&#10;        &lt;date&gt;10/29/2014 9:26:43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F0E4D554711B42B7939BC4B690EB8004&lt;/guid&gt;&#10;            &lt;repollguid&gt;4CE9C5D3F1974B0F91B569B08EFD18FC&lt;/repollguid&gt;&#10;            &lt;sourceid&gt;5B3AE0593DB144A79DDEA78D7186172E&lt;/sourceid&gt;&#10;            &lt;questiontext&gt;13 Red blood cells &amp;amp; other animal cells which don’t have a cell wall burst if they are in what type of a solution?  Small dots are water molecules; larger dots are solut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E8D9EEDF91254CBB80D8F3C1651061C5&lt;/guid&gt;&#10;                    &lt;answertext&gt;Hypertonic&lt;/answertext&gt;&#10;                    &lt;valuetype&gt;-1&lt;/valuetype&gt;&#10;                &lt;/answer&gt;&#10;                &lt;answer&gt;&#10;                    &lt;guid&gt;0C6B892070724DCD9B868530F5E5265A&lt;/guid&gt;&#10;                    &lt;answertext&gt;Isotonic&lt;/answertext&gt;&#10;                    &lt;valuetype&gt;-1&lt;/valuetype&gt;&#10;                &lt;/answer&gt;&#10;                &lt;answer&gt;&#10;                    &lt;guid&gt;DD3187503482402FB36BFA407D385215&lt;/guid&gt;&#10;                    &lt;answertext&gt;Hypotonic &lt;/answertext&gt;&#10;                    &lt;valuetype&gt;1&lt;/valuetype&gt;&#10;                &lt;/answer&gt;&#10;                &lt;answer&gt;&#10;                    &lt;guid&gt;1E7F907FCDE74D01AB56CA5E1E462F86&lt;/guid&gt;&#10;                    &lt;answertext&gt;Aquatonic&lt;/answertext&gt;&#10;                    &lt;valuetype&gt;-1&lt;/valuetype&gt;&#10;                &lt;/answer&gt;&#10;            &lt;/answers&gt;&#10;        &lt;/multichoice&gt;&#10;    &lt;/questions&gt;&#10;&lt;/questionlist&gt;"/>
</p:tagLst>
</file>

<file path=ppt/tags/tag45.xml><?xml version="1.0" encoding="utf-8"?>
<p:tagLst xmlns:a="http://schemas.openxmlformats.org/drawingml/2006/main" xmlns:r="http://schemas.openxmlformats.org/officeDocument/2006/relationships" xmlns:p="http://schemas.openxmlformats.org/presentationml/2006/main">
  <p:tag name="ZEROBASED" val="False"/>
</p:tagLst>
</file>

<file path=ppt/tags/tag46.xml><?xml version="1.0" encoding="utf-8"?>
<p:tagLst xmlns:a="http://schemas.openxmlformats.org/drawingml/2006/main" xmlns:r="http://schemas.openxmlformats.org/officeDocument/2006/relationships" xmlns:p="http://schemas.openxmlformats.org/presentationml/2006/main">
  <p:tag name="ISCAI" val="True"/>
  <p:tag name="TYPE" val="3"/>
</p:tagLst>
</file>

<file path=ppt/tags/tag47.xml><?xml version="1.0" encoding="utf-8"?>
<p:tagLst xmlns:a="http://schemas.openxmlformats.org/drawingml/2006/main" xmlns:r="http://schemas.openxmlformats.org/officeDocument/2006/relationships" xmlns:p="http://schemas.openxmlformats.org/presentationml/2006/main">
  <p:tag name="RESULTS" val="Why don’t plant cells burst after lots of rain makes the soil hypotonic compared to the cell cytoplasm?&#10;11[;]24[;]11[;]False[;]5[;]&#10;1.63636363636364[;]2[;]0.642824346533225[;]0.413223140495868&#10;5[;]-1[;]Plant cells have aquaporin channels1[;]Plant cells have aquaporin channels[;]&#10;5[;]1[;]Plant cells have cell walls2[;]Plant cells have cell walls[;]&#10;1[;]-1[;]Plant cells have cell membranes3[;]Plant cells have cell membranes[;]&#10;"/>
  <p:tag name="HASRESULTS" val="False"/>
  <p:tag name="LIVECHARTING" val="False"/>
  <p:tag name="AUTOOPENPOLL" val="True"/>
  <p:tag name="AUTOFORMATCHART" val="True"/>
  <p:tag name="TYPE" val="MultiChoiceSlide"/>
  <p:tag name="TPQUESTIONXML" val="﻿&lt;?xml version=&quot;1.0&quot; encoding=&quot;utf-8&quot;?&gt;&#10;&lt;questionlist&gt;&#10;    &lt;properties&gt;&#10;        &lt;guid&gt;637BA0184C7746D7BDF48E29639ACAB8&lt;/guid&gt;&#10;        &lt;description /&gt;&#10;        &lt;date&gt;10/29/2014 9:26:5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CA8219775DCC421393325C9BFC20CE83&lt;/guid&gt;&#10;            &lt;repollguid&gt;B4E105BAC1ED48D28E34E7EF4AA92073&lt;/repollguid&gt;&#10;            &lt;sourceid&gt;443365E540594911AB2EF71E91689DF0&lt;/sourceid&gt;&#10;            &lt;questiontext&gt;Why don’t plant cells burst after lots of rain makes the soil hypotonic compared to the cell cytoplasm?&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0181636BB8DC4D56B7CEB600CC2FE7E7&lt;/guid&gt;&#10;                    &lt;answertext&gt;Plant cells have aquaporin channels&lt;/answertext&gt;&#10;                    &lt;valuetype&gt;-1&lt;/valuetype&gt;&#10;                &lt;/answer&gt;&#10;                &lt;answer&gt;&#10;                    &lt;guid&gt;1D194BAA55204E25A98A3BBF2F1E6357&lt;/guid&gt;&#10;                    &lt;answertext&gt;Plant cells have cell walls&lt;/answertext&gt;&#10;                    &lt;valuetype&gt;1&lt;/valuetype&gt;&#10;                &lt;/answer&gt;&#10;                &lt;answer&gt;&#10;                    &lt;guid&gt;E96FC282154E45F2860DDACA620D4E97&lt;/guid&gt;&#10;                    &lt;answertext&gt;Plant cells have cell membranes&lt;/answertext&gt;&#10;                    &lt;valuetype&gt;-1&lt;/valuetype&gt;&#10;                &lt;/answer&gt;&#10;            &lt;/answers&gt;&#10;        &lt;/multichoice&gt;&#10;    &lt;/questions&gt;&#10;&lt;/questionlist&gt;"/>
</p:tagLst>
</file>

<file path=ppt/tags/tag48.xml><?xml version="1.0" encoding="utf-8"?>
<p:tagLst xmlns:a="http://schemas.openxmlformats.org/drawingml/2006/main" xmlns:r="http://schemas.openxmlformats.org/officeDocument/2006/relationships" xmlns:p="http://schemas.openxmlformats.org/presentationml/2006/main">
  <p:tag name="ZEROBASED" val="False"/>
</p:tagLst>
</file>

<file path=ppt/tags/tag49.xml><?xml version="1.0" encoding="utf-8"?>
<p:tagLst xmlns:a="http://schemas.openxmlformats.org/drawingml/2006/main" xmlns:r="http://schemas.openxmlformats.org/officeDocument/2006/relationships" xmlns:p="http://schemas.openxmlformats.org/presentationml/2006/main">
  <p:tag name="ISCAI" val="True"/>
  <p:tag name="TYPE" val="4"/>
</p:tagLst>
</file>

<file path=ppt/tags/tag5.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73BBCB3C9D8B4E5B946489765CFAF8D2&lt;/guid&gt;&#10;        &lt;description /&gt;&#10;        &lt;date&gt;10/29/2014 9:27:20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BD26CF70A2CB4CF59CA8A426B18DB1BF&lt;/guid&gt;&#10;            &lt;repollguid&gt;410DAAEB0ECE433E8E0071B50D204501&lt;/repollguid&gt;&#10;            &lt;sourceid&gt;6D34FF7224C54324AE83EF93ECC2B23A&lt;/sourceid&gt;&#10;            &lt;questiontext&gt;2 Pick the following statement that best describes facilitated diffusion.&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5AF52BAF26C744288FE02F578035F0A9&lt;/guid&gt;&#10;                    &lt;answertext&gt;Movement of water UP its concentration gradient&lt;/answertext&gt;&#10;                    &lt;valuetype&gt;-1&lt;/valuetype&gt;&#10;                &lt;/answer&gt;&#10;                &lt;answer&gt;&#10;                    &lt;guid&gt;CFEFE44D310944FF9B22BC15B501EB1D&lt;/guid&gt;&#10;                    &lt;answertext&gt;Using energy to move a solute DOWN its concentration gradient&lt;/answertext&gt;&#10;                    &lt;valuetype&gt;-1&lt;/valuetype&gt;&#10;                &lt;/answer&gt;&#10;                &lt;answer&gt;&#10;                    &lt;guid&gt;841BA98659C1405EB66C514E567717AB&lt;/guid&gt;&#10;                    &lt;answertext&gt;Movement of solute DOWN its concentration gradient through a protein channel&lt;/answertext&gt;&#10;                    &lt;valuetype&gt;1&lt;/valuetype&gt;&#10;                &lt;/answer&gt;&#10;                &lt;answer&gt;&#10;                    &lt;guid&gt;3A67DEDA6D3547628EA0C69C41E22C70&lt;/guid&gt;&#10;                    &lt;answertext&gt;Moving DOWN its concentration gradient by passing through spaces between phospholipid molecules&lt;/answertext&gt;&#10;                    &lt;valuetype&gt;-1&lt;/valuetype&gt;&#10;                &lt;/answer&gt;&#10;            &lt;/answers&gt;&#10;        &lt;/multichoice&gt;&#10;    &lt;/questions&gt;&#10;&lt;/questionlist&gt;"/>
</p:tagLst>
</file>

<file path=ppt/tags/tag50.xml><?xml version="1.0" encoding="utf-8"?>
<p:tagLst xmlns:a="http://schemas.openxmlformats.org/drawingml/2006/main" xmlns:r="http://schemas.openxmlformats.org/officeDocument/2006/relationships" xmlns:p="http://schemas.openxmlformats.org/presentationml/2006/main">
  <p:tag name="RESULTS" val="Why do plants die by plasmolysis (plasma membrane breaking) near the salted highways and sidewalks?&#10;1[;]24[;]1[;]False[;]1[;]&#10;2[;]2[;]0[;]0&#10;0[;]-1[;]They burst by taking in too much water from hypotonic soil1[;]They burst by taking in too much water from hypotonic soil[;]&#10;1[;]1[;]They lose so much water from their central vacuole that their membranes shrink &amp; break2[;]They lose so much water from their central vacuole that their membranes shrink &amp; break[;]&#10;"/>
  <p:tag name="HASRESULTS" val="False"/>
  <p:tag name="LIVECHARTING" val="False"/>
  <p:tag name="AUTOOPENPOLL" val="True"/>
  <p:tag name="AUTOFORMATCHART" val="True"/>
  <p:tag name="TYPE" val="MultiChoiceSlide"/>
  <p:tag name="TPQUESTIONXML" val="﻿&lt;?xml version=&quot;1.0&quot; encoding=&quot;utf-8&quot;?&gt;&#10;&lt;questionlist&gt;&#10;    &lt;properties&gt;&#10;        &lt;guid&gt;39989412BB204BD5AA163BA106B432AF&lt;/guid&gt;&#10;        &lt;description /&gt;&#10;        &lt;date&gt;10/29/2014 9:27:07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6DA95A26D06A4A6083F10515DBA250C2&lt;/guid&gt;&#10;            &lt;repollguid&gt;EE2DDEBEE5DE45D99BE447967404E55A&lt;/repollguid&gt;&#10;            &lt;sourceid&gt;0DE093786026464591C044F1FB33D13B&lt;/sourceid&gt;&#10;            &lt;questiontext&gt;Why do plants die by plasmolysis (plasma membrane breaking) near salted highways and sidewalk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88024834F65D4907908F777239AAC6D4&lt;/guid&gt;&#10;                    &lt;answertext&gt;They burst by taking in too much water from hypotonic soil&lt;/answertext&gt;&#10;                    &lt;valuetype&gt;-1&lt;/valuetype&gt;&#10;                &lt;/answer&gt;&#10;                &lt;answer&gt;&#10;                    &lt;guid&gt;CA4A346471344B1EA81E26E8B53A0FBA&lt;/guid&gt;&#10;                    &lt;answertext&gt;They release so much water to the hypertonic soil that their membranes shrink &amp;amp; break&lt;/answertext&gt;&#10;                    &lt;valuetype&gt;1&lt;/valuetype&gt;&#10;                &lt;/answer&gt;&#10;            &lt;/answers&gt;&#10;        &lt;/multichoice&gt;&#10;    &lt;/questions&gt;&#10;&lt;/questionlist&gt;"/>
</p:tagLst>
</file>

<file path=ppt/tags/tag51.xml><?xml version="1.0" encoding="utf-8"?>
<p:tagLst xmlns:a="http://schemas.openxmlformats.org/drawingml/2006/main" xmlns:r="http://schemas.openxmlformats.org/officeDocument/2006/relationships" xmlns:p="http://schemas.openxmlformats.org/presentationml/2006/main">
  <p:tag name="ZEROBASED" val="False"/>
</p:tagLst>
</file>

<file path=ppt/tags/tag52.xml><?xml version="1.0" encoding="utf-8"?>
<p:tagLst xmlns:a="http://schemas.openxmlformats.org/drawingml/2006/main" xmlns:r="http://schemas.openxmlformats.org/officeDocument/2006/relationships" xmlns:p="http://schemas.openxmlformats.org/presentationml/2006/main">
  <p:tag name="ISCAI" val="True"/>
  <p:tag name="TYPE" val="0"/>
</p:tagLst>
</file>

<file path=ppt/tags/tag6.xml><?xml version="1.0" encoding="utf-8"?>
<p:tagLst xmlns:a="http://schemas.openxmlformats.org/drawingml/2006/main" xmlns:r="http://schemas.openxmlformats.org/officeDocument/2006/relationships" xmlns:p="http://schemas.openxmlformats.org/presentationml/2006/main">
  <p:tag name="ZEROBASED" val="False"/>
</p:tagLst>
</file>

<file path=ppt/tags/tag7.xml><?xml version="1.0" encoding="utf-8"?>
<p:tagLst xmlns:a="http://schemas.openxmlformats.org/drawingml/2006/main" xmlns:r="http://schemas.openxmlformats.org/officeDocument/2006/relationships" xmlns:p="http://schemas.openxmlformats.org/presentationml/2006/main">
  <p:tag name="ISCAI" val="True"/>
  <p:tag name="TYPE" val="1"/>
</p:tagLst>
</file>

<file path=ppt/tags/tag8.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A904561CB8A14EEAB33FE227D5AFBB91&lt;/guid&gt;&#10;        &lt;description /&gt;&#10;        &lt;date&gt;10/29/2014 9:27:30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594E8D3002441F8B3069271851893BE&lt;/guid&gt;&#10;            &lt;repollguid&gt;100DE74A998F419E9BEAED06E546E927&lt;/repollguid&gt;&#10;            &lt;sourceid&gt;F00CD3B0D6C2485B801772B7EFF8465D&lt;/sourceid&gt;&#10;            &lt;questiontext&gt;3.  How is active transport different from passive transpor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B83F7889395B431BACC1FF1F1D31D439&lt;/guid&gt;&#10;                    &lt;answertext&gt;Active transport pumps solutes DOWN their concentration gradient&lt;/answertext&gt;&#10;                    &lt;valuetype&gt;-1&lt;/valuetype&gt;&#10;                &lt;/answer&gt;&#10;                &lt;answer&gt;&#10;                    &lt;guid&gt;A0C189D56B4849CAB36869B6ABE66400&lt;/guid&gt;&#10;                    &lt;answertext&gt;Passive transport does NOT require cell energy, but active transport DOES require cell energy&lt;/answertext&gt;&#10;                    &lt;valuetype&gt;1&lt;/valuetype&gt;&#10;                &lt;/answer&gt;&#10;                &lt;answer&gt;&#10;                    &lt;guid&gt;3E07FCB2E740482D9855A621DF8199D3&lt;/guid&gt;&#10;                    &lt;answertext&gt;Passive transport pumps water UP its concentration gradient&lt;/answertext&gt;&#10;                    &lt;valuetype&gt;-1&lt;/valuetype&gt;&#10;                &lt;/answer&gt;&#10;                &lt;answer&gt;&#10;                    &lt;guid&gt;931DEC53CA724A3CA5EC041519526086&lt;/guid&gt;&#10;                    &lt;answertext&gt;Active transport does NOT require cell energy, but passive transport DOES require cell energy&lt;/answertext&gt;&#10;                    &lt;valuetype&gt;-1&lt;/valuetype&gt;&#10;                &lt;/answer&gt;&#10;            &lt;/answers&gt;&#10;        &lt;/multichoice&gt;&#10;    &lt;/questions&gt;&#10;&lt;/questionlist&gt;"/>
</p:tagLst>
</file>

<file path=ppt/tags/tag9.xml><?xml version="1.0" encoding="utf-8"?>
<p:tagLst xmlns:a="http://schemas.openxmlformats.org/drawingml/2006/main" xmlns:r="http://schemas.openxmlformats.org/officeDocument/2006/relationships" xmlns:p="http://schemas.openxmlformats.org/presentationml/2006/main">
  <p:tag name="ZEROBASED"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525</TotalTime>
  <Words>924</Words>
  <Application>Microsoft Office PowerPoint</Application>
  <PresentationFormat>On-screen Show (4:3)</PresentationFormat>
  <Paragraphs>177</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Origin</vt:lpstr>
      <vt:lpstr>Chart</vt:lpstr>
      <vt:lpstr>Cell Transport FA</vt:lpstr>
      <vt:lpstr>Tutorials on cell transport</vt:lpstr>
      <vt:lpstr>1    What is diffusion?</vt:lpstr>
      <vt:lpstr>2 Pick the following statement that best describes facilitated diffusion.</vt:lpstr>
      <vt:lpstr>3.  How is active transport different from passive transport?</vt:lpstr>
      <vt:lpstr>4.  True or False. Large polar substances &amp; ions (like Ca2+) cannot move through a cell’s plasma membrane unless they move through a carrier protein because the interior of the membrane is nonpolar.</vt:lpstr>
      <vt:lpstr>5 When the concentration of solute is lower in the solution bathing a cell than inside the cell’s cytoplasm, environment the solution is _______.  </vt:lpstr>
      <vt:lpstr>Slide 8</vt:lpstr>
      <vt:lpstr>6  When the concentration of the solute is the same on the outside of the cell as it is inside the cell the solution is </vt:lpstr>
      <vt:lpstr>Slide 10</vt:lpstr>
      <vt:lpstr>7 In which direction will the net movement of water be in the following example?</vt:lpstr>
      <vt:lpstr>8  What type of solution is in the environment of the cell?</vt:lpstr>
      <vt:lpstr> 9 What is the type of environment for this cell?</vt:lpstr>
      <vt:lpstr>10. What will be the net direction of water movement?</vt:lpstr>
      <vt:lpstr>11 What type of environment is shown?</vt:lpstr>
      <vt:lpstr>Extra The cytoplasm in the cell is </vt:lpstr>
      <vt:lpstr>Extra What type solution is the cell in?</vt:lpstr>
      <vt:lpstr>12 What process explains the passive movement of water across a semi-permeable membrane?</vt:lpstr>
      <vt:lpstr>13 Red blood cells &amp; other animal cells which don’t have a cell wall burst if they are in what type of a solution?  Small dots are water molecules; larger dots are solute.</vt:lpstr>
      <vt:lpstr>Slide 20</vt:lpstr>
      <vt:lpstr>Why don’t plant cells burst after lots of rain makes the soil hypotonic compared to the cell cytoplasm?</vt:lpstr>
      <vt:lpstr>Slide 22</vt:lpstr>
      <vt:lpstr>Why do plants die by plasmolysis (plasma membrane breaking) near salted highways and sidewalks?</vt:lpstr>
      <vt:lpstr>If the cell loses most of the water stored in its large central vacuole, so little pressure is exerted on the cell membrane that it collapses inwards.  This tears the cell membrane since it was attached to the cell wall, killing the cell.  Plasmo-  plasma membrane     -lysis  -  break 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Transport FA</dc:title>
  <dc:creator>mfcsd</dc:creator>
  <cp:lastModifiedBy>mfcsd</cp:lastModifiedBy>
  <cp:revision>67</cp:revision>
  <dcterms:created xsi:type="dcterms:W3CDTF">2012-09-19T11:52:37Z</dcterms:created>
  <dcterms:modified xsi:type="dcterms:W3CDTF">2014-10-31T13:12:31Z</dcterms:modified>
</cp:coreProperties>
</file>